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</p:sldMasterIdLst>
  <p:notesMasterIdLst>
    <p:notesMasterId r:id="rId76"/>
  </p:notesMasterIdLst>
  <p:sldIdLst>
    <p:sldId id="256" r:id="rId7"/>
    <p:sldId id="581" r:id="rId8"/>
    <p:sldId id="591" r:id="rId9"/>
    <p:sldId id="704" r:id="rId10"/>
    <p:sldId id="582" r:id="rId11"/>
    <p:sldId id="583" r:id="rId12"/>
    <p:sldId id="585" r:id="rId13"/>
    <p:sldId id="592" r:id="rId14"/>
    <p:sldId id="593" r:id="rId15"/>
    <p:sldId id="594" r:id="rId16"/>
    <p:sldId id="595" r:id="rId17"/>
    <p:sldId id="596" r:id="rId18"/>
    <p:sldId id="597" r:id="rId19"/>
    <p:sldId id="598" r:id="rId20"/>
    <p:sldId id="599" r:id="rId21"/>
    <p:sldId id="710" r:id="rId22"/>
    <p:sldId id="711" r:id="rId23"/>
    <p:sldId id="600" r:id="rId24"/>
    <p:sldId id="712" r:id="rId25"/>
    <p:sldId id="689" r:id="rId26"/>
    <p:sldId id="601" r:id="rId27"/>
    <p:sldId id="602" r:id="rId28"/>
    <p:sldId id="686" r:id="rId29"/>
    <p:sldId id="345" r:id="rId30"/>
    <p:sldId id="687" r:id="rId31"/>
    <p:sldId id="688" r:id="rId32"/>
    <p:sldId id="353" r:id="rId33"/>
    <p:sldId id="346" r:id="rId34"/>
    <p:sldId id="347" r:id="rId35"/>
    <p:sldId id="354" r:id="rId36"/>
    <p:sldId id="349" r:id="rId37"/>
    <p:sldId id="350" r:id="rId38"/>
    <p:sldId id="351" r:id="rId39"/>
    <p:sldId id="355" r:id="rId40"/>
    <p:sldId id="358" r:id="rId41"/>
    <p:sldId id="352" r:id="rId42"/>
    <p:sldId id="604" r:id="rId43"/>
    <p:sldId id="605" r:id="rId44"/>
    <p:sldId id="606" r:id="rId45"/>
    <p:sldId id="607" r:id="rId46"/>
    <p:sldId id="608" r:id="rId47"/>
    <p:sldId id="609" r:id="rId48"/>
    <p:sldId id="610" r:id="rId49"/>
    <p:sldId id="612" r:id="rId50"/>
    <p:sldId id="611" r:id="rId51"/>
    <p:sldId id="613" r:id="rId52"/>
    <p:sldId id="614" r:id="rId53"/>
    <p:sldId id="615" r:id="rId54"/>
    <p:sldId id="691" r:id="rId55"/>
    <p:sldId id="692" r:id="rId56"/>
    <p:sldId id="690" r:id="rId57"/>
    <p:sldId id="616" r:id="rId58"/>
    <p:sldId id="693" r:id="rId59"/>
    <p:sldId id="694" r:id="rId60"/>
    <p:sldId id="695" r:id="rId61"/>
    <p:sldId id="696" r:id="rId62"/>
    <p:sldId id="697" r:id="rId63"/>
    <p:sldId id="698" r:id="rId64"/>
    <p:sldId id="699" r:id="rId65"/>
    <p:sldId id="700" r:id="rId66"/>
    <p:sldId id="701" r:id="rId67"/>
    <p:sldId id="702" r:id="rId68"/>
    <p:sldId id="703" r:id="rId69"/>
    <p:sldId id="705" r:id="rId70"/>
    <p:sldId id="706" r:id="rId71"/>
    <p:sldId id="707" r:id="rId72"/>
    <p:sldId id="708" r:id="rId73"/>
    <p:sldId id="709" r:id="rId74"/>
    <p:sldId id="617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1B2D0C"/>
    <a:srgbClr val="752D12"/>
    <a:srgbClr val="9F3D19"/>
    <a:srgbClr val="151A3C"/>
    <a:srgbClr val="17375E"/>
    <a:srgbClr val="617182"/>
    <a:srgbClr val="000076"/>
    <a:srgbClr val="8EB4E3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5" autoAdjust="0"/>
    <p:restoredTop sz="81633" autoAdjust="0"/>
  </p:normalViewPr>
  <p:slideViewPr>
    <p:cSldViewPr snapToGrid="0" snapToObjects="1">
      <p:cViewPr varScale="1">
        <p:scale>
          <a:sx n="157" d="100"/>
          <a:sy n="157" d="100"/>
        </p:scale>
        <p:origin x="120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40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2-12T20:07:13.78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2911 85 24575,'-80'-8'0,"0"0"0,0 0 0,0 0 0,-17 1 0,-5 1 0,3 1 0,11-1 0,-12-4 0,8 2 0,15 5 0,-1 1 0,13 1 0,-14-4 0,36 5 0,-15 0 0,8 0 0,2 0 0,-5 0 0,5 0 0,11 0 0,-21 0 0,5 0 0,0 5 0,10-4 0,-15 9 0,15-4 0,-29 7 0,33-3 0,-9-4 0,17 3 0,0-8 0,13 7 0,5-7 0,-5 7 0,4-3 0,-15 5 0,-15 6 0,3-4 0,-11 5 0,11-2 0,10-4 0,-5 4 0,12-5 0,5-2 0,-16 13 0,17-10 0,-18 14 0,-7-3 0,6 6 0,-15 1 0,9-2 0,12-7 0,-5 1 0,16-2 0,-2-5 0,12-1 0,1-5 0,-2 5 0,4 5 0,-5-3 0,-2 7 0,4-4 0,-3 2 0,8-2 0,1-5 0,4-1 0,0 1 0,0 10 0,0-3 0,0 21 0,0-14 0,5 21 0,-4-17 0,9 17 0,-4-9 0,5 5 0,-1-9 0,0-5 0,-1-6 0,0-5 0,0-2 0,-1-4 0,1 5 0,0 5 0,4-4 0,2 9 0,0-9 0,2 4 0,-7-9 0,2 3 0,1-4 0,1 5 0,4 0 0,6 6 0,-5-5 0,11 6 0,-5 0 0,5-4 0,1 4 0,-2-5 0,1-1 0,-1 1 0,1-5 0,-1 4 0,-5-9 0,5 5 0,-5-6 0,0 4 0,5-2 0,-5 2 0,5-3 0,1 0 0,-1-4 0,7 3 0,1-3 0,6 0 0,0 3 0,0-3 0,0 0 0,-1 4 0,8-9 0,-5 3 0,5 1 0,-8-4 0,8 4 0,-11-5 0,9 0 0,-11 0 0,6 0 0,0 0 0,0 0 0,-6 0 0,4 0 0,-4 0 0,6 0 0,-6 0 0,5 0 0,1 0 0,9 0 0,-1 0 0,-1-5 0,-18 4 0,-3-4 0,6 5 0,-7-4 0,14-2 0,-17 1 0,3-4 0,2-2 0,-4 5 0,8-8 0,-10 8 0,12-9 0,1 4 0,-5-4 0,2 0 0,-15 5 0,9-4 0,17-2 0,-11 4 0,11-4 0,-17 1 0,-4 5 0,29-24 0,-18 15 0,12-11 0,-19 11 0,-3 9 0,-1-4 0,-1 4 0,-10 2 0,0-1 0,-5 5 0,0-3 0,4-2 0,2-1 0,3-3 0,1 0 0,-4 4 0,2-4 0,-7 5 0,4-1 0,-5 1 0,0 0 0,1-15 0,0 1 0,1-14 0,5 7 0,-4-7 0,3 5 0,-4 1 0,-1 7 0,-4 5 0,-1 0 0,-4 4 0,0-8 0,0 12 0,0-12 0,0 13 0,0-8 0,0 8 0,0-4 0,0 5 0,0-4 0,0 3 0,0-4 0,0 5 0,0 0 0,0 0 0,0-5 0,0 0 0,0-5 0,0 4 0,0 2 0,-3 4 0,2 0 0,-3 0 0,4 0 0,-4 0 0,4 0 0,-8-1 0,7-3 0,-6 3 0,6-4 0,-6 5 0,6-4 0,-6 3 0,2-8 0,1 8 0,-9-13 0,7 7 0,-8-8 0,1 9 0,3-3 0,-8-2 0,9 4 0,-9-7 0,9 13 0,-4-4 0,5 1 0,0 6 0,3-5 0,-2 10 0,2-11 0,-3 7 0,-1-8 0,1 1 0,-1 3 0,5-8 0,-4 8 0,8-4 0,-8 9 0,4 0 0,-5-4 0,1 3 0,0-8 0,0 5 0,0 0 0,0 0 0,3 0 0,-2 3 0,2-6 0,-3 5 0,-5-7 0,-1 1 0,-4-2 0,1-4 0,-1 4 0,4 2 0,-3 3 0,8 0 0,-3 1 0,7 7 0,2 6 0,3 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zone.com/articles/file-based-integration-spring-integration-vs-balle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spring-projects/spring-integration-samples/tree/master/applications/file-split-ftp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integration/reference/html/error-handling.htm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50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5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https://dzone.com/articles/file-based-integration-spring-integration-vs-balle</a:t>
            </a:r>
            <a:endParaRPr lang="en-US" dirty="0"/>
          </a:p>
          <a:p>
            <a:endParaRPr lang="en-US" dirty="0"/>
          </a:p>
          <a:p>
            <a:r>
              <a:rPr lang="en-US" dirty="0"/>
              <a:t>Article is based on a Spring Integration sample application found here: </a:t>
            </a:r>
            <a:r>
              <a:rPr lang="en-US" dirty="0">
                <a:hlinkClick r:id="rId4"/>
              </a:rPr>
              <a:t>https://github.com/spring-projects/spring-integration-samples/tree/master/applications/file-split-ftp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3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63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SI Flow: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do we run it? – Most likely deployment option will be leaving it running 24/7 wasting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kind of data is being processed? – A finite amount (a file)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happens when things go wrong? – It’s harder…the SI documentation flat out says it </a:t>
            </a:r>
            <a:r>
              <a:rPr lang="en-US" dirty="0">
                <a:hlinkClick r:id="rId3"/>
              </a:rPr>
              <a:t>https://docs.spring.io/spring-integration/reference/html/error-handling.html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 has retry capabilities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Transactions are bound to a given thread…typically not how integration applications are built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Need to write custom logic to handle skip/restart/</a:t>
            </a:r>
            <a:r>
              <a:rPr lang="en-US" dirty="0" err="1"/>
              <a:t>etc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 do we scale? – Scale the entire world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Complex development model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996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Cloud Stream/Spring Cloud Function: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do we run it? – Most likely deployment option will be leaving it running 24/7 wasting resources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kind of data is being processed? – A finite amount (a file)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happens when things go wrong?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 has retry capabilities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Transactions across microservices is a non-starter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Need to write custom logic to handle skip/restart/</a:t>
            </a:r>
            <a:r>
              <a:rPr lang="en-US" dirty="0" err="1"/>
              <a:t>etc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 do we scale? – this gets better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integrity is dependent upon resilient middleware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Serialization costs between microservices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Orchestration needs for complex flows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88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SI Flow:</a:t>
            </a:r>
          </a:p>
          <a:p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When do we run it? – On demand.  When the file is sent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kind of data is being processed? – A finite amount (a file)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 happens when things go wrong?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Batch has integrated skip, retry, start, restart,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Transactionality</a:t>
            </a:r>
            <a:r>
              <a:rPr lang="en-US" dirty="0"/>
              <a:t> is baked into the framework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How do we scale? – various options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Simple, Spring friendly development model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48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2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6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11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>
            <a:lvl1pPr>
              <a:defRPr cap="all" baseline="0">
                <a:latin typeface="Helvetica Neue Condensed Bold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Helvetica Neue Condensed Bol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04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63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29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56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1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811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5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14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63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1856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D227EA23-2F40-CA43-9BE2-7BA6B5DA17F4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B6B34E67-2BD0-4A47-8BC2-95A45B381D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236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6922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399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1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480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427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52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821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09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3180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549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912F3C47-E4F2-654D-86BA-7D636C8E3DF9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C46B4BF-D39E-9041-8CB1-DC60BDDF0C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827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053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918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9230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122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76216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21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650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0128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6228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2130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45161E9A-D48D-EA4F-BA6F-BAFFEAA7347F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832BB7E-9B75-5944-8A1A-2F8A339923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190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9970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8545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352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032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78AEC24-B2BA-8241-8AD5-FA6BD2714D47}" type="datetimeFigureOut">
              <a:rPr lang="en-US" smtClean="0"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893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43578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0921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224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266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A60EC7FA-D1AB-C041-92E8-DD679C08C3C3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34246EF0-0DBD-2942-809F-E387DB9747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841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813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003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  <a:prstGeom prst="rect">
            <a:avLst/>
          </a:prstGeom>
        </p:spPr>
        <p:txBody>
          <a:bodyPr anchor="t"/>
          <a:lstStyle>
            <a:lvl1pPr algn="l">
              <a:defRPr sz="4000" b="0" i="0" cap="all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03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  <a:prstGeom prst="rect">
            <a:avLst/>
          </a:prstGeom>
        </p:spPr>
        <p:txBody>
          <a:bodyPr/>
          <a:lstStyle>
            <a:lvl1pPr>
              <a:defRPr sz="2800" b="0" i="0">
                <a:latin typeface="Helvetica Neue Bold Condensed"/>
                <a:cs typeface="Helvetica Neue Bold Condensed"/>
              </a:defRPr>
            </a:lvl1pPr>
            <a:lvl2pPr>
              <a:defRPr sz="2400" b="0" i="0">
                <a:latin typeface="Helvetica Neue Bold Condensed"/>
                <a:cs typeface="Helvetica Neue Bold Condensed"/>
              </a:defRPr>
            </a:lvl2pPr>
            <a:lvl3pPr>
              <a:defRPr sz="2000" b="0" i="0">
                <a:latin typeface="Helvetica Neue Bold Condensed"/>
                <a:cs typeface="Helvetica Neue Bold Condensed"/>
              </a:defRPr>
            </a:lvl3pPr>
            <a:lvl4pPr>
              <a:defRPr sz="1800" b="0" i="0">
                <a:latin typeface="Helvetica Neue Bold Condensed"/>
                <a:cs typeface="Helvetica Neue Bold Condensed"/>
              </a:defRPr>
            </a:lvl4pPr>
            <a:lvl5pPr>
              <a:defRPr sz="1800" b="0" i="0">
                <a:latin typeface="Helvetica Neue Bold Condensed"/>
                <a:cs typeface="Helvetica Neue Bold Condense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Helvetica Neue Bold Condensed"/>
                <a:cs typeface="Helvetica Neue Bold Condensed"/>
              </a:defRPr>
            </a:lvl1pPr>
            <a:lvl2pPr>
              <a:defRPr sz="2000" b="0" i="0">
                <a:latin typeface="Helvetica Neue Bold Condensed"/>
                <a:cs typeface="Helvetica Neue Bold Condensed"/>
              </a:defRPr>
            </a:lvl2pPr>
            <a:lvl3pPr>
              <a:defRPr sz="1800" b="0" i="0">
                <a:latin typeface="Helvetica Neue Bold Condensed"/>
                <a:cs typeface="Helvetica Neue Bold Condensed"/>
              </a:defRPr>
            </a:lvl3pPr>
            <a:lvl4pPr>
              <a:defRPr sz="1600" b="0" i="0">
                <a:latin typeface="Helvetica Neue Bold Condensed"/>
                <a:cs typeface="Helvetica Neue Bold Condensed"/>
              </a:defRPr>
            </a:lvl4pPr>
            <a:lvl5pPr>
              <a:defRPr sz="1600" b="0" i="0">
                <a:latin typeface="Helvetica Neue Bold Condensed"/>
                <a:cs typeface="Helvetica Neue Bold Condense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403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16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18896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42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204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  <a:lvl2pPr>
              <a:defRPr b="0" i="0">
                <a:latin typeface="Helvetica Neue Bold Condensed"/>
                <a:cs typeface="Helvetica Neue Bold Condensed"/>
              </a:defRPr>
            </a:lvl2pPr>
            <a:lvl3pPr>
              <a:defRPr b="0" i="0">
                <a:latin typeface="Helvetica Neue Bold Condensed"/>
                <a:cs typeface="Helvetica Neue Bold Condensed"/>
              </a:defRPr>
            </a:lvl3pPr>
            <a:lvl4pPr>
              <a:defRPr b="0" i="0">
                <a:latin typeface="Helvetica Neue Bold Condensed"/>
                <a:cs typeface="Helvetica Neue Bold Condensed"/>
              </a:defRPr>
            </a:lvl4pPr>
            <a:lvl5pPr>
              <a:defRPr b="0" i="0">
                <a:latin typeface="Helvetica Neue Bold Condensed"/>
                <a:cs typeface="Helvetica Neue Bold Condensed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C473A7F0-1AD2-9B47-BB42-D0834FDB437B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E87F31E-830E-A74C-B298-439BA55459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483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Helvetica Neue Bold Condensed"/>
                <a:cs typeface="Helvetica Neue Bold Condensed"/>
              </a:defRPr>
            </a:lvl1pPr>
            <a:lvl2pPr>
              <a:defRPr sz="2800" b="0" i="0">
                <a:latin typeface="Helvetica Neue Bold Condensed"/>
                <a:cs typeface="Helvetica Neue Bold Condensed"/>
              </a:defRPr>
            </a:lvl2pPr>
            <a:lvl3pPr>
              <a:defRPr sz="2400" b="0" i="0">
                <a:latin typeface="Helvetica Neue Bold Condensed"/>
                <a:cs typeface="Helvetica Neue Bold Condensed"/>
              </a:defRPr>
            </a:lvl3pPr>
            <a:lvl4pPr>
              <a:defRPr sz="2000" b="0" i="0">
                <a:latin typeface="Helvetica Neue Bold Condensed"/>
                <a:cs typeface="Helvetica Neue Bold Condensed"/>
              </a:defRPr>
            </a:lvl4pPr>
            <a:lvl5pPr>
              <a:defRPr sz="2000" b="0" i="0">
                <a:latin typeface="Helvetica Neue Bold Condensed"/>
                <a:cs typeface="Helvetica Neue Bold Condensed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0" i="0">
                <a:latin typeface="Helvetica Neue Bold Condensed"/>
                <a:cs typeface="Helvetica Neue Bold Condensed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i="0">
                <a:latin typeface="Helvetica Neue Bold Condensed"/>
                <a:cs typeface="Helvetica Neue Bold Condensed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E78AEC24-B2BA-8241-8AD5-FA6BD2714D47}" type="datetimeFigureOut">
              <a:rPr lang="en-US" smtClean="0"/>
              <a:pPr/>
              <a:t>2/21/20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Helvetica Neue Bold Condensed"/>
                <a:cs typeface="Helvetica Neue Bold Condensed"/>
              </a:defRPr>
            </a:lvl1pPr>
          </a:lstStyle>
          <a:p>
            <a:fld id="{0DE1F5FE-373F-9D44-A548-AD66EB7E20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microsoft.com/office/2007/relationships/hdphoto" Target="../media/hdphoto3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microsoft.com/office/2007/relationships/hdphoto" Target="../media/hdphoto4.wdp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microsoft.com/office/2007/relationships/hdphoto" Target="../media/hdphoto5.wdp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microsoft.com/office/2007/relationships/hdphoto" Target="../media/hdphoto6.wdp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B8C19B-636F-CF4F-BAD7-0D3453DF221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5DA82B"/>
            </a:gs>
            <a:gs pos="100000">
              <a:srgbClr val="1B2D0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06644E-5E4B-D347-9CC6-D1F148A5A63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423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8D7B9-BE64-984C-8ECD-40D41C5378C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61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B086C1-8C18-9E4D-964F-C8A6FE2F5C9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1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BC799C-F669-1842-83D1-7CCA66820B4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09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5BC8F-D439-F349-8235-9D96EF7E7E1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94779" y="4683512"/>
            <a:ext cx="1400541" cy="35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7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13" Type="http://schemas.microsoft.com/office/2007/relationships/hdphoto" Target="../media/hdphoto15.wdp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12" Type="http://schemas.openxmlformats.org/officeDocument/2006/relationships/image" Target="../media/image25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microsoft.com/office/2007/relationships/hdphoto" Target="../media/hdphoto14.wdp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23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microsoft.com/office/2007/relationships/hdphoto" Target="../media/hdphoto25.wdp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6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7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0.wdp"/><Relationship Id="rId5" Type="http://schemas.openxmlformats.org/officeDocument/2006/relationships/image" Target="../media/image57.png"/><Relationship Id="rId4" Type="http://schemas.microsoft.com/office/2007/relationships/hdphoto" Target="../media/hdphoto29.wdp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80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hdphoto" Target="../media/hdphoto31.wdp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0.wdp"/><Relationship Id="rId5" Type="http://schemas.openxmlformats.org/officeDocument/2006/relationships/image" Target="../media/image57.png"/><Relationship Id="rId4" Type="http://schemas.microsoft.com/office/2007/relationships/hdphoto" Target="../media/hdphoto29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2.xml"/><Relationship Id="rId4" Type="http://schemas.microsoft.com/office/2007/relationships/hdphoto" Target="../media/hdphoto29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4" Type="http://schemas.microsoft.com/office/2007/relationships/hdphoto" Target="../media/hdphoto29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Relationship Id="rId4" Type="http://schemas.microsoft.com/office/2007/relationships/hdphoto" Target="../media/hdphoto29.wdp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32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1.wdp"/><Relationship Id="rId5" Type="http://schemas.openxmlformats.org/officeDocument/2006/relationships/image" Target="../media/image58.png"/><Relationship Id="rId4" Type="http://schemas.microsoft.com/office/2007/relationships/hdphoto" Target="../media/hdphoto29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3.wdp"/><Relationship Id="rId5" Type="http://schemas.openxmlformats.org/officeDocument/2006/relationships/image" Target="../media/image60.png"/><Relationship Id="rId4" Type="http://schemas.microsoft.com/office/2007/relationships/hdphoto" Target="../media/hdphoto29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hdphoto" Target="../media/hdphoto34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1.wdp"/><Relationship Id="rId5" Type="http://schemas.openxmlformats.org/officeDocument/2006/relationships/image" Target="../media/image58.png"/><Relationship Id="rId4" Type="http://schemas.microsoft.com/office/2007/relationships/hdphoto" Target="../media/hdphoto29.wdp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35.wd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Relationship Id="rId6" Type="http://schemas.microsoft.com/office/2007/relationships/hdphoto" Target="../media/hdphoto31.wdp"/><Relationship Id="rId5" Type="http://schemas.openxmlformats.org/officeDocument/2006/relationships/image" Target="../media/image58.png"/><Relationship Id="rId4" Type="http://schemas.microsoft.com/office/2007/relationships/hdphoto" Target="../media/hdphoto29.wd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4058B-1B93-5C4C-9EC0-D8A2321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770"/>
            <a:ext cx="5120640" cy="44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763CE-D59B-174A-A37E-14D4CB3E4594}"/>
              </a:ext>
            </a:extLst>
          </p:cNvPr>
          <p:cNvSpPr txBox="1"/>
          <p:nvPr/>
        </p:nvSpPr>
        <p:spPr>
          <a:xfrm>
            <a:off x="272514" y="1414159"/>
            <a:ext cx="5079019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5400" dirty="0"/>
              <a:t>TO </a:t>
            </a:r>
            <a:r>
              <a:rPr lang="en-US" sz="5400" dirty="0">
                <a:solidFill>
                  <a:srgbClr val="800000"/>
                </a:solidFill>
              </a:rPr>
              <a:t>BATCH</a:t>
            </a:r>
          </a:p>
          <a:p>
            <a:pPr>
              <a:lnSpc>
                <a:spcPts val="5480"/>
              </a:lnSpc>
            </a:pPr>
            <a:r>
              <a:rPr lang="en-US" sz="5400" dirty="0"/>
              <a:t>OR </a:t>
            </a:r>
            <a:r>
              <a:rPr lang="en-US" sz="5400" dirty="0">
                <a:solidFill>
                  <a:srgbClr val="800000"/>
                </a:solidFill>
              </a:rPr>
              <a:t>NOT TO BATCH</a:t>
            </a:r>
          </a:p>
        </p:txBody>
      </p:sp>
    </p:spTree>
    <p:extLst>
      <p:ext uri="{BB962C8B-B14F-4D97-AF65-F5344CB8AC3E}">
        <p14:creationId xmlns:p14="http://schemas.microsoft.com/office/powerpoint/2010/main" val="3801402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49F959-7FB3-EA49-AE51-C228F6031DFD}"/>
              </a:ext>
            </a:extLst>
          </p:cNvPr>
          <p:cNvSpPr txBox="1"/>
          <p:nvPr/>
        </p:nvSpPr>
        <p:spPr>
          <a:xfrm>
            <a:off x="463625" y="3574418"/>
            <a:ext cx="57278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 PROCESSING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3C91EAD-FC63-CD42-AEA8-C985F10D03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751"/>
          <a:stretch/>
        </p:blipFill>
        <p:spPr>
          <a:xfrm rot="16200000">
            <a:off x="2342630" y="-1005928"/>
            <a:ext cx="7225338" cy="623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59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CF7C20-6B92-4A42-B97D-6290368CB97A}"/>
              </a:ext>
            </a:extLst>
          </p:cNvPr>
          <p:cNvSpPr txBox="1"/>
          <p:nvPr/>
        </p:nvSpPr>
        <p:spPr>
          <a:xfrm>
            <a:off x="463625" y="3574418"/>
            <a:ext cx="307007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FUNCTIONS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9E4FD867-B0E2-4D46-B730-B617FA57B8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751"/>
          <a:stretch/>
        </p:blipFill>
        <p:spPr>
          <a:xfrm>
            <a:off x="2688227" y="-424508"/>
            <a:ext cx="6455773" cy="55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293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79C7BB-D048-CA47-9BF7-776B64CA766F}"/>
              </a:ext>
            </a:extLst>
          </p:cNvPr>
          <p:cNvSpPr txBox="1"/>
          <p:nvPr/>
        </p:nvSpPr>
        <p:spPr>
          <a:xfrm>
            <a:off x="2101279" y="1756142"/>
            <a:ext cx="4941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0000" dirty="0">
                <a:latin typeface="+mj-lt"/>
              </a:rPr>
              <a:t>¯\_(ツ)_/¯</a:t>
            </a:r>
            <a:endParaRPr lang="en-US" sz="10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3493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2EF108D-8C45-E34C-A296-558442B4C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20592"/>
          <a:stretch/>
        </p:blipFill>
        <p:spPr>
          <a:xfrm rot="375242">
            <a:off x="4254893" y="400594"/>
            <a:ext cx="5143500" cy="40843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23EEFE-59E2-DA46-99F9-E64321F97CDA}"/>
              </a:ext>
            </a:extLst>
          </p:cNvPr>
          <p:cNvSpPr txBox="1"/>
          <p:nvPr/>
        </p:nvSpPr>
        <p:spPr>
          <a:xfrm>
            <a:off x="235130" y="670560"/>
            <a:ext cx="473020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LEAD </a:t>
            </a:r>
            <a:r>
              <a:rPr lang="en-US" sz="4200" dirty="0">
                <a:solidFill>
                  <a:srgbClr val="800000"/>
                </a:solidFill>
              </a:rPr>
              <a:t>SPRING BATCH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FOR NEARLY </a:t>
            </a:r>
            <a:r>
              <a:rPr lang="en-US" sz="4200" dirty="0">
                <a:solidFill>
                  <a:srgbClr val="800000"/>
                </a:solidFill>
              </a:rPr>
              <a:t>8 YEARS</a:t>
            </a:r>
          </a:p>
        </p:txBody>
      </p:sp>
    </p:spTree>
    <p:extLst>
      <p:ext uri="{BB962C8B-B14F-4D97-AF65-F5344CB8AC3E}">
        <p14:creationId xmlns:p14="http://schemas.microsoft.com/office/powerpoint/2010/main" val="28432736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800B5-56AA-1145-9FCA-1666E2B7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1528">
            <a:off x="2792450" y="99261"/>
            <a:ext cx="6450624" cy="12649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C1862D-946B-4743-932C-A6E06F34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79562">
            <a:off x="168393" y="3420798"/>
            <a:ext cx="4397829" cy="410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D085D5-8E1A-7843-814E-8FCEB61AB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2831">
            <a:off x="5110403" y="2977969"/>
            <a:ext cx="4003159" cy="1857021"/>
          </a:xfrm>
          <a:prstGeom prst="rect">
            <a:avLst/>
          </a:prstGeom>
        </p:spPr>
      </p:pic>
      <p:pic>
        <p:nvPicPr>
          <p:cNvPr id="7" name="Picture 6" descr="A picture containing object, clock, meter&#10;&#10;Description automatically generated">
            <a:extLst>
              <a:ext uri="{FF2B5EF4-FFF2-40B4-BE49-F238E27FC236}">
                <a16:creationId xmlns:a16="http://schemas.microsoft.com/office/drawing/2014/main" id="{33E2229D-3495-5742-B881-748D23D3B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23761">
            <a:off x="2452345" y="2373271"/>
            <a:ext cx="5079167" cy="651633"/>
          </a:xfrm>
          <a:prstGeom prst="rect">
            <a:avLst/>
          </a:prstGeom>
        </p:spPr>
      </p:pic>
      <p:pic>
        <p:nvPicPr>
          <p:cNvPr id="9" name="Picture 8" descr="A picture containing drawing, light, clock&#10;&#10;Description automatically generated">
            <a:extLst>
              <a:ext uri="{FF2B5EF4-FFF2-40B4-BE49-F238E27FC236}">
                <a16:creationId xmlns:a16="http://schemas.microsoft.com/office/drawing/2014/main" id="{6C8A52F6-2B2D-9541-B89F-163355A6CF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57968">
            <a:off x="-211367" y="1518793"/>
            <a:ext cx="4254500" cy="838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32A68C-6415-5F4B-A59D-499EF832C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5883" y="4113891"/>
            <a:ext cx="3266346" cy="1029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C5AA5E-F226-854A-94EA-AC89378042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494">
            <a:off x="27153" y="261174"/>
            <a:ext cx="2004423" cy="9411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C63701-4E54-0E40-B2BA-394996F32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7092">
            <a:off x="7705391" y="1548837"/>
            <a:ext cx="1202049" cy="183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BB2805-1644-CA44-971D-8345996B39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407" b="89815" l="3871" r="97419">
                        <a14:foregroundMark x1="87957" y1="16667" x2="86882" y2="40741"/>
                        <a14:foregroundMark x1="93763" y1="14815" x2="97849" y2="40741"/>
                        <a14:foregroundMark x1="68602" y1="56481" x2="68817" y2="64815"/>
                        <a14:foregroundMark x1="67527" y1="70370" x2="63871" y2="75000"/>
                        <a14:foregroundMark x1="51613" y1="44444" x2="51613" y2="62037"/>
                        <a14:foregroundMark x1="44086" y1="37037" x2="46452" y2="47222"/>
                        <a14:foregroundMark x1="36774" y1="39815" x2="36774" y2="59259"/>
                        <a14:foregroundMark x1="32473" y1="49074" x2="31183" y2="62963"/>
                        <a14:foregroundMark x1="20645" y1="39815" x2="18280" y2="52778"/>
                        <a14:foregroundMark x1="4946" y1="47222" x2="8172" y2="55556"/>
                        <a14:foregroundMark x1="12903" y1="50926" x2="12903" y2="70370"/>
                        <a14:foregroundMark x1="3871" y1="78704" x2="8602" y2="731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25975" y="1542135"/>
            <a:ext cx="2273019" cy="5279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E32DF0-796E-174F-AD1A-DA18D490F9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2889" r="95667">
                        <a14:foregroundMark x1="3444" y1="32778" x2="10444" y2="38889"/>
                        <a14:foregroundMark x1="10444" y1="38889" x2="15667" y2="41333"/>
                        <a14:foregroundMark x1="4333" y1="47889" x2="3556" y2="49889"/>
                        <a14:foregroundMark x1="25333" y1="32778" x2="26111" y2="40667"/>
                        <a14:foregroundMark x1="39000" y1="36778" x2="38889" y2="43444"/>
                        <a14:foregroundMark x1="59444" y1="36000" x2="61667" y2="48111"/>
                        <a14:foregroundMark x1="67556" y1="34111" x2="68111" y2="42556"/>
                        <a14:foregroundMark x1="91667" y1="39111" x2="92444" y2="47111"/>
                        <a14:foregroundMark x1="95667" y1="52000" x2="95667" y2="52000"/>
                        <a14:foregroundMark x1="3000" y1="59111" x2="6444" y2="59000"/>
                        <a14:foregroundMark x1="6778" y1="60111" x2="6889" y2="61778"/>
                        <a14:foregroundMark x1="2889" y1="60778" x2="4556" y2="64000"/>
                        <a14:foregroundMark x1="10333" y1="62889" x2="13333" y2="62778"/>
                        <a14:foregroundMark x1="17778" y1="59556" x2="17778" y2="61556"/>
                        <a14:foregroundMark x1="24000" y1="59444" x2="26111" y2="62667"/>
                        <a14:foregroundMark x1="33889" y1="59111" x2="31778" y2="60556"/>
                        <a14:foregroundMark x1="39889" y1="58667" x2="38444" y2="61889"/>
                        <a14:foregroundMark x1="46667" y1="59778" x2="49556" y2="63333"/>
                        <a14:foregroundMark x1="53333" y1="59778" x2="53778" y2="64000"/>
                        <a14:foregroundMark x1="59444" y1="59444" x2="59667" y2="63222"/>
                        <a14:foregroundMark x1="65556" y1="59778" x2="65778" y2="63111"/>
                        <a14:foregroundMark x1="72333" y1="60222" x2="73111" y2="63556"/>
                        <a14:foregroundMark x1="78556" y1="60000" x2="78667" y2="63444"/>
                        <a14:foregroundMark x1="86000" y1="60222" x2="86667" y2="63778"/>
                        <a14:foregroundMark x1="92556" y1="59778" x2="92556" y2="62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260" y="2348332"/>
            <a:ext cx="1379036" cy="137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60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86D961B-784E-B34A-8FF0-00DD390D4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2974"/>
          <a:stretch/>
        </p:blipFill>
        <p:spPr>
          <a:xfrm>
            <a:off x="551907" y="1269816"/>
            <a:ext cx="2992036" cy="2603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667795-E053-C545-BA79-B9D16DC59142}"/>
              </a:ext>
            </a:extLst>
          </p:cNvPr>
          <p:cNvSpPr txBox="1"/>
          <p:nvPr/>
        </p:nvSpPr>
        <p:spPr>
          <a:xfrm>
            <a:off x="3910148" y="1986973"/>
            <a:ext cx="439665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A LOT OF THE </a:t>
            </a:r>
            <a:r>
              <a:rPr lang="en-US" sz="4200" dirty="0">
                <a:solidFill>
                  <a:srgbClr val="800000"/>
                </a:solidFill>
              </a:rPr>
              <a:t>SAME</a:t>
            </a:r>
          </a:p>
          <a:p>
            <a:pPr>
              <a:lnSpc>
                <a:spcPts val="4240"/>
              </a:lnSpc>
            </a:pPr>
            <a:r>
              <a:rPr lang="en-US" sz="4200" dirty="0">
                <a:solidFill>
                  <a:srgbClr val="800000"/>
                </a:solidFill>
              </a:rPr>
              <a:t>CONVERSATIONS</a:t>
            </a:r>
          </a:p>
        </p:txBody>
      </p:sp>
    </p:spTree>
    <p:extLst>
      <p:ext uri="{BB962C8B-B14F-4D97-AF65-F5344CB8AC3E}">
        <p14:creationId xmlns:p14="http://schemas.microsoft.com/office/powerpoint/2010/main" val="16021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6FD699-1813-5D4A-84B6-EC1BA9389CE1}"/>
              </a:ext>
            </a:extLst>
          </p:cNvPr>
          <p:cNvSpPr txBox="1"/>
          <p:nvPr/>
        </p:nvSpPr>
        <p:spPr>
          <a:xfrm>
            <a:off x="277585" y="1448366"/>
            <a:ext cx="43570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WHEN ALL YOU 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HAVE IS A </a:t>
            </a:r>
            <a:r>
              <a:rPr lang="en-US" sz="4200" dirty="0">
                <a:solidFill>
                  <a:srgbClr val="800000"/>
                </a:solidFill>
              </a:rPr>
              <a:t>HAMMER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EVERYTHING 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LOOKS LIKE A </a:t>
            </a:r>
            <a:r>
              <a:rPr lang="en-US" sz="4200" dirty="0">
                <a:solidFill>
                  <a:srgbClr val="800000"/>
                </a:solidFill>
              </a:rPr>
              <a:t>NAIL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5394B9D-71B9-A646-855D-6A55B2CBB3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2540"/>
          <a:stretch/>
        </p:blipFill>
        <p:spPr>
          <a:xfrm>
            <a:off x="4572000" y="666416"/>
            <a:ext cx="4357027" cy="38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29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CC72762-A6B1-9B46-BA7B-C9CBDCB2CA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016"/>
          <a:stretch/>
        </p:blipFill>
        <p:spPr>
          <a:xfrm>
            <a:off x="4381986" y="600075"/>
            <a:ext cx="4533413" cy="3943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6ED5CC-D2DF-0247-BBA5-F933F834E5CA}"/>
              </a:ext>
            </a:extLst>
          </p:cNvPr>
          <p:cNvSpPr txBox="1"/>
          <p:nvPr/>
        </p:nvSpPr>
        <p:spPr>
          <a:xfrm>
            <a:off x="711648" y="1948502"/>
            <a:ext cx="3860352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RESUME DRIVEN</a:t>
            </a:r>
          </a:p>
          <a:p>
            <a:pPr>
              <a:lnSpc>
                <a:spcPts val="4480"/>
              </a:lnSpc>
            </a:pPr>
            <a:r>
              <a:rPr lang="en-US" sz="44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395112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FE41CA6E-1AF9-E946-8B4D-11F23426DB4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1364522" y="333646"/>
            <a:ext cx="7500801" cy="7500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037EC9-4B3A-0744-975B-6BA1B1A8B9D7}"/>
              </a:ext>
            </a:extLst>
          </p:cNvPr>
          <p:cNvSpPr txBox="1"/>
          <p:nvPr/>
        </p:nvSpPr>
        <p:spPr>
          <a:xfrm>
            <a:off x="249828" y="1166950"/>
            <a:ext cx="623978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HAVE THOSE </a:t>
            </a:r>
            <a:r>
              <a:rPr lang="en-US" sz="4200" dirty="0">
                <a:solidFill>
                  <a:srgbClr val="800000"/>
                </a:solidFill>
              </a:rPr>
              <a:t>CONVERATIONS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WITH </a:t>
            </a:r>
            <a:r>
              <a:rPr lang="en-US" sz="4200" dirty="0">
                <a:solidFill>
                  <a:srgbClr val="800000"/>
                </a:solidFill>
              </a:rPr>
              <a:t>ALL OF YOU</a:t>
            </a:r>
          </a:p>
        </p:txBody>
      </p:sp>
    </p:spTree>
    <p:extLst>
      <p:ext uri="{BB962C8B-B14F-4D97-AF65-F5344CB8AC3E}">
        <p14:creationId xmlns:p14="http://schemas.microsoft.com/office/powerpoint/2010/main" val="2354323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F9ADD96-0EBF-7D4E-924E-19DB06C77E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92"/>
          <a:stretch/>
        </p:blipFill>
        <p:spPr>
          <a:xfrm>
            <a:off x="375557" y="696588"/>
            <a:ext cx="4335235" cy="37503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CB31C2-DFFD-5D48-8508-CC8769431390}"/>
              </a:ext>
            </a:extLst>
          </p:cNvPr>
          <p:cNvSpPr txBox="1"/>
          <p:nvPr/>
        </p:nvSpPr>
        <p:spPr>
          <a:xfrm>
            <a:off x="4710792" y="1659961"/>
            <a:ext cx="4363630" cy="18235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MAKE SURE YOU </a:t>
            </a:r>
          </a:p>
          <a:p>
            <a:pPr algn="r">
              <a:lnSpc>
                <a:spcPts val="4480"/>
              </a:lnSpc>
            </a:pPr>
            <a:r>
              <a:rPr lang="en-US" sz="4400" dirty="0"/>
              <a:t>HAVE THE </a:t>
            </a:r>
            <a:r>
              <a:rPr lang="en-US" sz="4400" dirty="0">
                <a:solidFill>
                  <a:srgbClr val="800000"/>
                </a:solidFill>
              </a:rPr>
              <a:t>RIGHT </a:t>
            </a:r>
          </a:p>
          <a:p>
            <a:pPr algn="r"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TOOL FOR THE JOB</a:t>
            </a:r>
          </a:p>
        </p:txBody>
      </p:sp>
    </p:spTree>
    <p:extLst>
      <p:ext uri="{BB962C8B-B14F-4D97-AF65-F5344CB8AC3E}">
        <p14:creationId xmlns:p14="http://schemas.microsoft.com/office/powerpoint/2010/main" val="384460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6" y="255872"/>
            <a:ext cx="41601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494" y="1035445"/>
            <a:ext cx="6237605" cy="4099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>
                <a:latin typeface="Helvetica Neue Bold Condensed"/>
                <a:cs typeface="Helvetica Neue Bold Condensed"/>
              </a:rPr>
              <a:t>Definitive Guide to SB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Rockstar</a:t>
            </a:r>
            <a:endParaRPr lang="en-US" sz="3600" dirty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3" y="947676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693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E203F8C-59EF-AC46-95FB-9483C5001D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4159"/>
          <a:stretch/>
        </p:blipFill>
        <p:spPr>
          <a:xfrm>
            <a:off x="0" y="1018903"/>
            <a:ext cx="5143500" cy="44152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0416BC-6277-9949-A41A-8BD27B7AACBC}"/>
              </a:ext>
            </a:extLst>
          </p:cNvPr>
          <p:cNvSpPr txBox="1"/>
          <p:nvPr/>
        </p:nvSpPr>
        <p:spPr>
          <a:xfrm>
            <a:off x="4720045" y="940525"/>
            <a:ext cx="35289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INTERACTIVE</a:t>
            </a:r>
            <a:r>
              <a:rPr lang="en-US" sz="4400" dirty="0"/>
              <a:t> </a:t>
            </a:r>
          </a:p>
          <a:p>
            <a:pPr>
              <a:lnSpc>
                <a:spcPts val="4480"/>
              </a:lnSpc>
            </a:pPr>
            <a:r>
              <a:rPr lang="en-US" sz="4400" dirty="0"/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585713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0A5F271-85C7-3848-8FCB-752E45A1609D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D17B0D7-0FAE-F14B-9C4D-1DD6E4814C8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/>
                <a:t>SPRING BATCH</a:t>
              </a:r>
              <a:r>
                <a:rPr lang="en-US" sz="4200" dirty="0">
                  <a:solidFill>
                    <a:srgbClr val="1B2D0C"/>
                  </a:solidFill>
                </a:rPr>
                <a:t> </a:t>
              </a:r>
              <a:r>
                <a:rPr lang="en-US" sz="4200" dirty="0">
                  <a:solidFill>
                    <a:srgbClr val="800000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AD8D7D9-A5EE-AA41-B3F6-13554D655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3691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6103473-A6FD-9B4B-B621-7A5E0C0827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b="13989"/>
          <a:stretch/>
        </p:blipFill>
        <p:spPr>
          <a:xfrm>
            <a:off x="3785508" y="359773"/>
            <a:ext cx="5143500" cy="4423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BAE502-51B1-2448-A6C3-49B7A4B22BCB}"/>
              </a:ext>
            </a:extLst>
          </p:cNvPr>
          <p:cNvSpPr txBox="1"/>
          <p:nvPr/>
        </p:nvSpPr>
        <p:spPr>
          <a:xfrm>
            <a:off x="715954" y="757645"/>
            <a:ext cx="3596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WHEN </a:t>
            </a:r>
            <a:r>
              <a:rPr lang="en-US" sz="4200" dirty="0">
                <a:solidFill>
                  <a:srgbClr val="800000"/>
                </a:solidFill>
              </a:rPr>
              <a:t>DO I USE 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SPRING BATCH?</a:t>
            </a:r>
          </a:p>
        </p:txBody>
      </p:sp>
    </p:spTree>
    <p:extLst>
      <p:ext uri="{BB962C8B-B14F-4D97-AF65-F5344CB8AC3E}">
        <p14:creationId xmlns:p14="http://schemas.microsoft.com/office/powerpoint/2010/main" val="165582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BAE502-51B1-2448-A6C3-49B7A4B22BCB}"/>
              </a:ext>
            </a:extLst>
          </p:cNvPr>
          <p:cNvSpPr txBox="1"/>
          <p:nvPr/>
        </p:nvSpPr>
        <p:spPr>
          <a:xfrm>
            <a:off x="567909" y="1986974"/>
            <a:ext cx="455605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4200" dirty="0"/>
              <a:t>WHEN </a:t>
            </a:r>
            <a:r>
              <a:rPr lang="en-US" sz="4200" dirty="0">
                <a:solidFill>
                  <a:srgbClr val="800000"/>
                </a:solidFill>
              </a:rPr>
              <a:t>DO I NOT USE </a:t>
            </a:r>
          </a:p>
          <a:p>
            <a:pPr>
              <a:lnSpc>
                <a:spcPts val="4240"/>
              </a:lnSpc>
            </a:pPr>
            <a:r>
              <a:rPr lang="en-US" sz="4200" dirty="0"/>
              <a:t>SPRING BATCH?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A1ACB00-EE83-864E-AB8B-8A6E894A6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b="14730"/>
          <a:stretch/>
        </p:blipFill>
        <p:spPr>
          <a:xfrm>
            <a:off x="3918857" y="261256"/>
            <a:ext cx="5143500" cy="438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5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E8D40A4-DC99-6345-9262-AA8D8183A4F6}"/>
              </a:ext>
            </a:extLst>
          </p:cNvPr>
          <p:cNvGrpSpPr/>
          <p:nvPr/>
        </p:nvGrpSpPr>
        <p:grpSpPr>
          <a:xfrm>
            <a:off x="2451452" y="445205"/>
            <a:ext cx="4241097" cy="4253090"/>
            <a:chOff x="2451452" y="728801"/>
            <a:chExt cx="4241097" cy="425309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C767FB-21EF-D14D-8B88-FEBDB9C59049}"/>
                </a:ext>
              </a:extLst>
            </p:cNvPr>
            <p:cNvSpPr txBox="1"/>
            <p:nvPr/>
          </p:nvSpPr>
          <p:spPr>
            <a:xfrm>
              <a:off x="2451452" y="728801"/>
              <a:ext cx="424109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200" dirty="0">
                  <a:solidFill>
                    <a:srgbClr val="1B2D0C"/>
                  </a:solidFill>
                </a:rPr>
                <a:t>SPRING BATCH </a:t>
              </a:r>
              <a:r>
                <a:rPr lang="en-US" sz="4200" dirty="0">
                  <a:solidFill>
                    <a:schemeClr val="bg1"/>
                  </a:solidFill>
                </a:rPr>
                <a:t>101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1D923C-E6A5-F141-9751-F799CAFBB1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2484000" y="1467465"/>
              <a:ext cx="4176000" cy="35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0814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8B73F6-31BC-7245-B8B9-E1A91B7D0C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672" y="-360188"/>
            <a:ext cx="6438993" cy="6438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7E562D-6F3B-2648-B83A-5392A7C17542}"/>
              </a:ext>
            </a:extLst>
          </p:cNvPr>
          <p:cNvSpPr txBox="1"/>
          <p:nvPr/>
        </p:nvSpPr>
        <p:spPr>
          <a:xfrm>
            <a:off x="4946468" y="940525"/>
            <a:ext cx="36764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1B2D0C"/>
                </a:solidFill>
              </a:rPr>
              <a:t>WHAT IS </a:t>
            </a:r>
            <a:r>
              <a:rPr lang="en-US" sz="4400" dirty="0">
                <a:solidFill>
                  <a:schemeClr val="bg1"/>
                </a:solidFill>
              </a:rPr>
              <a:t>BATCH</a:t>
            </a:r>
          </a:p>
          <a:p>
            <a:r>
              <a:rPr lang="en-US" sz="4400" dirty="0">
                <a:solidFill>
                  <a:schemeClr val="bg1"/>
                </a:solidFill>
              </a:rPr>
              <a:t>PROCESSING</a:t>
            </a:r>
            <a:r>
              <a:rPr lang="en-US" sz="4400" dirty="0">
                <a:solidFill>
                  <a:srgbClr val="1B2D0C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5500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941305-BFC1-FB4A-8D33-CE497011440D}"/>
              </a:ext>
            </a:extLst>
          </p:cNvPr>
          <p:cNvSpPr txBox="1"/>
          <p:nvPr/>
        </p:nvSpPr>
        <p:spPr>
          <a:xfrm>
            <a:off x="1076633" y="1054510"/>
            <a:ext cx="6990735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code </a:t>
            </a:r>
            <a:r>
              <a:rPr lang="en-US" sz="3200" dirty="0">
                <a:solidFill>
                  <a:schemeClr val="bg1"/>
                </a:solidFill>
              </a:rPr>
              <a:t>my boss wrote before I was born </a:t>
            </a:r>
            <a:r>
              <a:rPr lang="en-US" sz="3200" dirty="0">
                <a:solidFill>
                  <a:srgbClr val="1B2D0C"/>
                </a:solidFill>
              </a:rPr>
              <a:t>and I’m now </a:t>
            </a:r>
            <a:r>
              <a:rPr lang="en-US" sz="3200" dirty="0">
                <a:solidFill>
                  <a:schemeClr val="bg1"/>
                </a:solidFill>
              </a:rPr>
              <a:t>stuck with maintaining</a:t>
            </a:r>
            <a:r>
              <a:rPr lang="en-US" sz="3200" dirty="0">
                <a:solidFill>
                  <a:srgbClr val="1B2D0C"/>
                </a:solidFill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Nobody</a:t>
            </a:r>
          </a:p>
        </p:txBody>
      </p:sp>
    </p:spTree>
    <p:extLst>
      <p:ext uri="{BB962C8B-B14F-4D97-AF65-F5344CB8AC3E}">
        <p14:creationId xmlns:p14="http://schemas.microsoft.com/office/powerpoint/2010/main" val="7360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3F7AAE-D0FB-B540-982F-8E04915891C1}"/>
              </a:ext>
            </a:extLst>
          </p:cNvPr>
          <p:cNvSpPr txBox="1"/>
          <p:nvPr/>
        </p:nvSpPr>
        <p:spPr>
          <a:xfrm>
            <a:off x="1076633" y="1054510"/>
            <a:ext cx="6990735" cy="2541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40"/>
              </a:lnSpc>
            </a:pPr>
            <a:r>
              <a:rPr lang="en-US" sz="3200" i="1" dirty="0">
                <a:solidFill>
                  <a:schemeClr val="bg1"/>
                </a:solidFill>
              </a:rPr>
              <a:t>Batch processing</a:t>
            </a:r>
            <a:r>
              <a:rPr lang="en-US" sz="3200" dirty="0">
                <a:solidFill>
                  <a:srgbClr val="1B2D0C"/>
                </a:solidFill>
              </a:rPr>
              <a:t>, … is defined as the processing of a </a:t>
            </a:r>
            <a:r>
              <a:rPr lang="en-US" sz="3200" dirty="0">
                <a:solidFill>
                  <a:schemeClr val="bg1"/>
                </a:solidFill>
              </a:rPr>
              <a:t>finite amount of data without interaction or interruption </a:t>
            </a:r>
          </a:p>
          <a:p>
            <a:pPr>
              <a:lnSpc>
                <a:spcPts val="254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-- Michael Minella</a:t>
            </a:r>
          </a:p>
          <a:p>
            <a:pPr algn="r">
              <a:lnSpc>
                <a:spcPts val="2000"/>
              </a:lnSpc>
            </a:pPr>
            <a:r>
              <a:rPr lang="en-US" sz="2000" dirty="0">
                <a:solidFill>
                  <a:srgbClr val="1B2D0C"/>
                </a:solidFill>
              </a:rPr>
              <a:t>    The Definitive Guide to Spring Batch</a:t>
            </a:r>
          </a:p>
        </p:txBody>
      </p:sp>
    </p:spTree>
    <p:extLst>
      <p:ext uri="{BB962C8B-B14F-4D97-AF65-F5344CB8AC3E}">
        <p14:creationId xmlns:p14="http://schemas.microsoft.com/office/powerpoint/2010/main" val="1153700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26A3B2-C80C-6A47-8CC3-B057CB352F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835"/>
          <a:stretch/>
        </p:blipFill>
        <p:spPr>
          <a:xfrm>
            <a:off x="311560" y="879373"/>
            <a:ext cx="5143500" cy="44318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5D0758-A269-1848-B0AA-8E6562DA6BC0}"/>
              </a:ext>
            </a:extLst>
          </p:cNvPr>
          <p:cNvSpPr txBox="1"/>
          <p:nvPr/>
        </p:nvSpPr>
        <p:spPr>
          <a:xfrm>
            <a:off x="5840362" y="1541206"/>
            <a:ext cx="14830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LINGO</a:t>
            </a:r>
          </a:p>
        </p:txBody>
      </p:sp>
    </p:spTree>
    <p:extLst>
      <p:ext uri="{BB962C8B-B14F-4D97-AF65-F5344CB8AC3E}">
        <p14:creationId xmlns:p14="http://schemas.microsoft.com/office/powerpoint/2010/main" val="3578472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0342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JOB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37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4"/>
            <a:ext cx="6773834" cy="34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452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121639-41EA-404E-915F-825588072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527"/>
          <a:stretch/>
        </p:blipFill>
        <p:spPr>
          <a:xfrm rot="20170565">
            <a:off x="2704217" y="813926"/>
            <a:ext cx="4267815" cy="3733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A08C93-2B42-A94D-ACA9-A1D844CDCCEC}"/>
              </a:ext>
            </a:extLst>
          </p:cNvPr>
          <p:cNvSpPr txBox="1"/>
          <p:nvPr/>
        </p:nvSpPr>
        <p:spPr>
          <a:xfrm>
            <a:off x="2890683" y="2571750"/>
            <a:ext cx="12602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CD4B-50D9-5542-984E-2A13209DE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l="57944" t="34798" b="43855"/>
          <a:stretch/>
        </p:blipFill>
        <p:spPr>
          <a:xfrm rot="20170565">
            <a:off x="5095870" y="1791380"/>
            <a:ext cx="1794847" cy="91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807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C667E9-89E5-734E-B513-9E18639CB726}"/>
              </a:ext>
            </a:extLst>
          </p:cNvPr>
          <p:cNvSpPr txBox="1"/>
          <p:nvPr/>
        </p:nvSpPr>
        <p:spPr>
          <a:xfrm>
            <a:off x="2410928" y="730045"/>
            <a:ext cx="4322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TASKLET </a:t>
            </a:r>
            <a:r>
              <a:rPr lang="en-US" sz="4200" dirty="0">
                <a:solidFill>
                  <a:srgbClr val="1B2D0C"/>
                </a:solidFill>
              </a:rPr>
              <a:t>VS </a:t>
            </a:r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B9803F-6591-F34B-82E1-588E726FF255}"/>
              </a:ext>
            </a:extLst>
          </p:cNvPr>
          <p:cNvGrpSpPr/>
          <p:nvPr/>
        </p:nvGrpSpPr>
        <p:grpSpPr>
          <a:xfrm>
            <a:off x="704040" y="1511710"/>
            <a:ext cx="7735921" cy="2816942"/>
            <a:chOff x="366474" y="1511710"/>
            <a:chExt cx="7735921" cy="28169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BD75399-0DFC-754C-8432-EAE453B92A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4755177" y="1511710"/>
              <a:ext cx="3347218" cy="28169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13E449-FA6B-4B40-B263-5DE2CEB077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b="15842"/>
            <a:stretch/>
          </p:blipFill>
          <p:spPr>
            <a:xfrm>
              <a:off x="366474" y="1511710"/>
              <a:ext cx="3347218" cy="2816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9442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8C568F-3514-B64E-9E81-B4D777447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3570954" y="250722"/>
            <a:ext cx="5143500" cy="432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6645D7-FC1B-3840-A667-F1B16D38391C}"/>
              </a:ext>
            </a:extLst>
          </p:cNvPr>
          <p:cNvSpPr txBox="1"/>
          <p:nvPr/>
        </p:nvSpPr>
        <p:spPr>
          <a:xfrm>
            <a:off x="2138516" y="1445343"/>
            <a:ext cx="12410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218731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94E351-9D8E-314B-9E91-B6965A6B3C23}"/>
              </a:ext>
            </a:extLst>
          </p:cNvPr>
          <p:cNvSpPr txBox="1"/>
          <p:nvPr/>
        </p:nvSpPr>
        <p:spPr>
          <a:xfrm>
            <a:off x="2153261" y="1445341"/>
            <a:ext cx="16610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CHUNK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70575-1C4E-DF43-9D7E-B8E98391D7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5842"/>
          <a:stretch/>
        </p:blipFill>
        <p:spPr>
          <a:xfrm>
            <a:off x="4480685" y="1364226"/>
            <a:ext cx="3347218" cy="281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55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1CA934-14DC-5943-A723-365DDE320215}"/>
              </a:ext>
            </a:extLst>
          </p:cNvPr>
          <p:cNvSpPr txBox="1"/>
          <p:nvPr/>
        </p:nvSpPr>
        <p:spPr>
          <a:xfrm>
            <a:off x="1212747" y="460266"/>
            <a:ext cx="67185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/>
                </a:solidFill>
              </a:rPr>
              <a:t>FLOW </a:t>
            </a:r>
            <a:r>
              <a:rPr lang="en-US" sz="4200" dirty="0">
                <a:solidFill>
                  <a:srgbClr val="1B2D0C"/>
                </a:solidFill>
              </a:rPr>
              <a:t>OF STEPS/COMPONENTS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6147BA-13A5-5344-92AE-F9C701FE251F}"/>
              </a:ext>
            </a:extLst>
          </p:cNvPr>
          <p:cNvGrpSpPr/>
          <p:nvPr/>
        </p:nvGrpSpPr>
        <p:grpSpPr>
          <a:xfrm>
            <a:off x="792726" y="1467465"/>
            <a:ext cx="7558548" cy="2824316"/>
            <a:chOff x="1681316" y="1467465"/>
            <a:chExt cx="7558548" cy="28243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CF6E8-0DFF-9141-94B1-01F269A2F730}"/>
                </a:ext>
              </a:extLst>
            </p:cNvPr>
            <p:cNvGrpSpPr/>
            <p:nvPr/>
          </p:nvGrpSpPr>
          <p:grpSpPr>
            <a:xfrm>
              <a:off x="1681316" y="1467465"/>
              <a:ext cx="2433484" cy="2824316"/>
              <a:chOff x="1681316" y="1467465"/>
              <a:chExt cx="2433484" cy="2824316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32A52A4-B7C0-854A-BD09-80380984165B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3E77CE4-2233-1142-8B88-F13772E01DDE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5F4EB4C6-0E09-E849-A425-D719F67FB0E1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4F5A3B95-1DAD-DE4B-85CF-C89D4764E6E8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8FD80036-473C-5B45-A81E-55A76BC0186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0466F88-BD89-494B-85E6-9A1E5C08D21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0ECC80C-BDD5-8F47-9E5B-BE16D5A3730E}"/>
                </a:ext>
              </a:extLst>
            </p:cNvPr>
            <p:cNvGrpSpPr/>
            <p:nvPr/>
          </p:nvGrpSpPr>
          <p:grpSpPr>
            <a:xfrm>
              <a:off x="6806380" y="1467465"/>
              <a:ext cx="2433484" cy="2824316"/>
              <a:chOff x="1681316" y="1467465"/>
              <a:chExt cx="2433484" cy="2824316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9336346-86C0-5340-8742-C9DC8892FAB2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0650896-444C-5B47-A6D0-33C67D7618A1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CCDBCCA8-7E56-8742-B66A-0031D11CD0EC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121C634-1867-9C44-9AFE-5B11D83317B2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286CC41-03C4-F24F-BABF-7A56514DF849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D3ADE8-B563-E740-A366-10A6FF05C5E4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STEP3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3240E5-AAFA-C243-AFF2-6AD4918EB11D}"/>
                </a:ext>
              </a:extLst>
            </p:cNvPr>
            <p:cNvGrpSpPr/>
            <p:nvPr/>
          </p:nvGrpSpPr>
          <p:grpSpPr>
            <a:xfrm>
              <a:off x="4243848" y="1467465"/>
              <a:ext cx="2433484" cy="2824316"/>
              <a:chOff x="1681316" y="1467465"/>
              <a:chExt cx="2433484" cy="282431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98E89CF-FA65-EF49-A16A-4B8E30A38F59}"/>
                  </a:ext>
                </a:extLst>
              </p:cNvPr>
              <p:cNvSpPr/>
              <p:nvPr/>
            </p:nvSpPr>
            <p:spPr>
              <a:xfrm>
                <a:off x="1681316" y="1467465"/>
                <a:ext cx="2433484" cy="2824316"/>
              </a:xfrm>
              <a:prstGeom prst="rect">
                <a:avLst/>
              </a:prstGeom>
              <a:solidFill>
                <a:srgbClr val="1B2D0C"/>
              </a:solidFill>
              <a:ln>
                <a:solidFill>
                  <a:srgbClr val="1B2D0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C589DFC-78A9-2B4F-8797-53B4421516CA}"/>
                  </a:ext>
                </a:extLst>
              </p:cNvPr>
              <p:cNvGrpSpPr/>
              <p:nvPr/>
            </p:nvGrpSpPr>
            <p:grpSpPr>
              <a:xfrm>
                <a:off x="1810364" y="1921600"/>
                <a:ext cx="2175388" cy="2204261"/>
                <a:chOff x="1810364" y="1386971"/>
                <a:chExt cx="2175388" cy="2204261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E1083F5-6143-1647-9F50-B608D4F0D78D}"/>
                    </a:ext>
                  </a:extLst>
                </p:cNvPr>
                <p:cNvSpPr/>
                <p:nvPr/>
              </p:nvSpPr>
              <p:spPr>
                <a:xfrm>
                  <a:off x="1810364" y="1386971"/>
                  <a:ext cx="2175388" cy="722671"/>
                </a:xfrm>
                <a:prstGeom prst="rect">
                  <a:avLst/>
                </a:prstGeom>
                <a:solidFill>
                  <a:srgbClr val="28620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4C581A-0759-B84E-AB40-AFFEDB20CEFD}"/>
                    </a:ext>
                  </a:extLst>
                </p:cNvPr>
                <p:cNvSpPr/>
                <p:nvPr/>
              </p:nvSpPr>
              <p:spPr>
                <a:xfrm>
                  <a:off x="1810364" y="2868561"/>
                  <a:ext cx="2175388" cy="722671"/>
                </a:xfrm>
                <a:prstGeom prst="rect">
                  <a:avLst/>
                </a:prstGeom>
                <a:solidFill>
                  <a:srgbClr val="A0DE74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6F83A00-ACEF-B349-A919-0745B88C4E90}"/>
                    </a:ext>
                  </a:extLst>
                </p:cNvPr>
                <p:cNvSpPr/>
                <p:nvPr/>
              </p:nvSpPr>
              <p:spPr>
                <a:xfrm>
                  <a:off x="1810364" y="2127766"/>
                  <a:ext cx="2175388" cy="722671"/>
                </a:xfrm>
                <a:prstGeom prst="rect">
                  <a:avLst/>
                </a:prstGeom>
                <a:solidFill>
                  <a:srgbClr val="418610"/>
                </a:solidFill>
                <a:ln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chemeClr val="bg1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chemeClr val="bg1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336064-7BD6-BE48-BCFA-6C5570EC8DD8}"/>
                  </a:ext>
                </a:extLst>
              </p:cNvPr>
              <p:cNvSpPr txBox="1"/>
              <p:nvPr/>
            </p:nvSpPr>
            <p:spPr>
              <a:xfrm>
                <a:off x="1732936" y="1534144"/>
                <a:ext cx="7569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STEP2</a:t>
                </a:r>
              </a:p>
            </p:txBody>
          </p:sp>
        </p:grp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9F46DE-4DAE-7042-A14E-76F50058CEFA}"/>
              </a:ext>
            </a:extLst>
          </p:cNvPr>
          <p:cNvCxnSpPr>
            <a:endCxn id="3" idx="1"/>
          </p:cNvCxnSpPr>
          <p:nvPr/>
        </p:nvCxnSpPr>
        <p:spPr>
          <a:xfrm>
            <a:off x="442452" y="2879623"/>
            <a:ext cx="35027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C038ED4-CC45-2A4A-82C2-2FBAFA77D618}"/>
              </a:ext>
            </a:extLst>
          </p:cNvPr>
          <p:cNvCxnSpPr>
            <a:stCxn id="3" idx="3"/>
            <a:endCxn id="19" idx="1"/>
          </p:cNvCxnSpPr>
          <p:nvPr/>
        </p:nvCxnSpPr>
        <p:spPr>
          <a:xfrm>
            <a:off x="3226210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56B4272-8B4F-9D4A-B373-2E082405203A}"/>
              </a:ext>
            </a:extLst>
          </p:cNvPr>
          <p:cNvCxnSpPr>
            <a:stCxn id="19" idx="3"/>
            <a:endCxn id="12" idx="1"/>
          </p:cNvCxnSpPr>
          <p:nvPr/>
        </p:nvCxnSpPr>
        <p:spPr>
          <a:xfrm>
            <a:off x="5788742" y="2879623"/>
            <a:ext cx="12904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635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37EBAA3-051B-9F4B-85E6-CC6E059CA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4656" y="217891"/>
            <a:ext cx="5314689" cy="470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63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41323-17AA-D449-86FA-DF0D92670925}"/>
              </a:ext>
            </a:extLst>
          </p:cNvPr>
          <p:cNvSpPr txBox="1"/>
          <p:nvPr/>
        </p:nvSpPr>
        <p:spPr>
          <a:xfrm>
            <a:off x="219070" y="165297"/>
            <a:ext cx="3425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1C07677-134B-FF46-B63B-C5A68C943CBC}"/>
              </a:ext>
            </a:extLst>
          </p:cNvPr>
          <p:cNvGrpSpPr/>
          <p:nvPr/>
        </p:nvGrpSpPr>
        <p:grpSpPr>
          <a:xfrm>
            <a:off x="877529" y="534629"/>
            <a:ext cx="7388942" cy="4074242"/>
            <a:chOff x="877529" y="534629"/>
            <a:chExt cx="7388942" cy="407424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2F5308-5B71-B24E-A54F-0C1356F612B2}"/>
                </a:ext>
              </a:extLst>
            </p:cNvPr>
            <p:cNvGrpSpPr/>
            <p:nvPr/>
          </p:nvGrpSpPr>
          <p:grpSpPr>
            <a:xfrm>
              <a:off x="877529" y="534629"/>
              <a:ext cx="7388942" cy="4074242"/>
              <a:chOff x="877529" y="357648"/>
              <a:chExt cx="7388942" cy="4074242"/>
            </a:xfrm>
          </p:grpSpPr>
          <p:sp>
            <p:nvSpPr>
              <p:cNvPr id="4" name="Can 3">
                <a:extLst>
                  <a:ext uri="{FF2B5EF4-FFF2-40B4-BE49-F238E27FC236}">
                    <a16:creationId xmlns:a16="http://schemas.microsoft.com/office/drawing/2014/main" id="{E77BCAC5-4C1C-7C40-9853-41D7694CE544}"/>
                  </a:ext>
                </a:extLst>
              </p:cNvPr>
              <p:cNvSpPr/>
              <p:nvPr/>
            </p:nvSpPr>
            <p:spPr>
              <a:xfrm>
                <a:off x="1414616" y="3060290"/>
                <a:ext cx="5700252" cy="1371600"/>
              </a:xfrm>
              <a:prstGeom prst="can">
                <a:avLst/>
              </a:prstGeom>
              <a:solidFill>
                <a:srgbClr val="59A525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 err="1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rPr>
                  <a:t>JobRepository</a:t>
                </a:r>
                <a:endParaRPr lang="en-US" b="1" dirty="0">
                  <a:latin typeface="Menlo" panose="020B0609030804020204" pitchFamily="49" charset="0"/>
                  <a:ea typeface="Menlo" panose="020B0609030804020204" pitchFamily="49" charset="0"/>
                  <a:cs typeface="Menlo" panose="020B0609030804020204" pitchFamily="49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FAA50F51-3739-F84D-A462-0F0B29555F4A}"/>
                  </a:ext>
                </a:extLst>
              </p:cNvPr>
              <p:cNvGrpSpPr/>
              <p:nvPr/>
            </p:nvGrpSpPr>
            <p:grpSpPr>
              <a:xfrm>
                <a:off x="877529" y="357648"/>
                <a:ext cx="7388942" cy="2249130"/>
                <a:chOff x="1607574" y="357648"/>
                <a:chExt cx="7388942" cy="224913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FE36709-E23C-0645-8929-87E7E6A8E494}"/>
                    </a:ext>
                  </a:extLst>
                </p:cNvPr>
                <p:cNvSpPr/>
                <p:nvPr/>
              </p:nvSpPr>
              <p:spPr>
                <a:xfrm>
                  <a:off x="1607574" y="1128252"/>
                  <a:ext cx="1703439" cy="707922"/>
                </a:xfrm>
                <a:prstGeom prst="rect">
                  <a:avLst/>
                </a:prstGeom>
                <a:solidFill>
                  <a:srgbClr val="2F5B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JobLauncher</a:t>
                  </a:r>
                  <a:endParaRPr lang="en-US" b="1" dirty="0"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B1C1E2CB-BE9A-364A-BF75-A583981ECA1F}"/>
                    </a:ext>
                  </a:extLst>
                </p:cNvPr>
                <p:cNvSpPr/>
                <p:nvPr/>
              </p:nvSpPr>
              <p:spPr>
                <a:xfrm>
                  <a:off x="4994787" y="1128252"/>
                  <a:ext cx="1378974" cy="707922"/>
                </a:xfrm>
                <a:prstGeom prst="rect">
                  <a:avLst/>
                </a:prstGeom>
                <a:solidFill>
                  <a:srgbClr val="1B2D0C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Step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9EF200C1-7C6E-6544-95E0-355F132A2F71}"/>
                    </a:ext>
                  </a:extLst>
                </p:cNvPr>
                <p:cNvSpPr/>
                <p:nvPr/>
              </p:nvSpPr>
              <p:spPr>
                <a:xfrm>
                  <a:off x="3463413" y="1128252"/>
                  <a:ext cx="1378974" cy="707922"/>
                </a:xfrm>
                <a:prstGeom prst="rect">
                  <a:avLst/>
                </a:prstGeom>
                <a:solidFill>
                  <a:srgbClr val="418610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Job</a:t>
                  </a:r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4DF84695-0F75-FD4C-859C-7F6539C9AEA1}"/>
                    </a:ext>
                  </a:extLst>
                </p:cNvPr>
                <p:cNvSpPr/>
                <p:nvPr/>
              </p:nvSpPr>
              <p:spPr>
                <a:xfrm>
                  <a:off x="7005484" y="1128252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ItemProcessor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F8F3C152-6786-7844-93F5-73FB5ED61E63}"/>
                    </a:ext>
                  </a:extLst>
                </p:cNvPr>
                <p:cNvSpPr/>
                <p:nvPr/>
              </p:nvSpPr>
              <p:spPr>
                <a:xfrm>
                  <a:off x="7005483" y="357648"/>
                  <a:ext cx="1991032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ItemReader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A7B5C4F-DC44-2E47-B7F9-B78569771112}"/>
                    </a:ext>
                  </a:extLst>
                </p:cNvPr>
                <p:cNvSpPr/>
                <p:nvPr/>
              </p:nvSpPr>
              <p:spPr>
                <a:xfrm>
                  <a:off x="7005483" y="1898856"/>
                  <a:ext cx="1991031" cy="707922"/>
                </a:xfrm>
                <a:prstGeom prst="rect">
                  <a:avLst/>
                </a:prstGeom>
                <a:solidFill>
                  <a:srgbClr val="A0DE74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 err="1">
                      <a:solidFill>
                        <a:srgbClr val="1B2D0C"/>
                      </a:solidFill>
                      <a:latin typeface="Menlo" panose="020B0609030804020204" pitchFamily="49" charset="0"/>
                      <a:ea typeface="Menlo" panose="020B0609030804020204" pitchFamily="49" charset="0"/>
                      <a:cs typeface="Menlo" panose="020B0609030804020204" pitchFamily="49" charset="0"/>
                    </a:rPr>
                    <a:t>ItemWriter</a:t>
                  </a:r>
                  <a:endParaRPr lang="en-US" b="1" dirty="0">
                    <a:solidFill>
                      <a:srgbClr val="1B2D0C"/>
                    </a:solidFill>
                    <a:latin typeface="Menlo" panose="020B0609030804020204" pitchFamily="49" charset="0"/>
                    <a:ea typeface="Menlo" panose="020B0609030804020204" pitchFamily="49" charset="0"/>
                    <a:cs typeface="Menlo" panose="020B0609030804020204" pitchFamily="49" charset="0"/>
                  </a:endParaRPr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86FE05-94E9-7345-91B7-C7BCD5452F6C}"/>
                </a:ext>
              </a:extLst>
            </p:cNvPr>
            <p:cNvCxnSpPr>
              <a:stCxn id="5" idx="3"/>
              <a:endCxn id="7" idx="1"/>
            </p:cNvCxnSpPr>
            <p:nvPr/>
          </p:nvCxnSpPr>
          <p:spPr>
            <a:xfrm>
              <a:off x="2580968" y="1659194"/>
              <a:ext cx="1524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344513-5740-5542-8519-CE71361A2BCB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>
              <a:off x="4112342" y="1659194"/>
              <a:ext cx="1524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91317E-C943-D544-81F7-8F4530FFF19F}"/>
                </a:ext>
              </a:extLst>
            </p:cNvPr>
            <p:cNvCxnSpPr>
              <a:stCxn id="6" idx="3"/>
              <a:endCxn id="9" idx="1"/>
            </p:cNvCxnSpPr>
            <p:nvPr/>
          </p:nvCxnSpPr>
          <p:spPr>
            <a:xfrm flipV="1">
              <a:off x="5643716" y="888590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27C98A-D8D6-F345-8038-36BC20909DC9}"/>
                </a:ext>
              </a:extLst>
            </p:cNvPr>
            <p:cNvCxnSpPr>
              <a:stCxn id="8" idx="1"/>
              <a:endCxn id="6" idx="3"/>
            </p:cNvCxnSpPr>
            <p:nvPr/>
          </p:nvCxnSpPr>
          <p:spPr>
            <a:xfrm flipH="1">
              <a:off x="5643716" y="1659194"/>
              <a:ext cx="63172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D3DDDF9-8606-8742-865F-EC33BD6DE49E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5643716" y="1659194"/>
              <a:ext cx="631722" cy="77060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45CEF65E-6B83-B34C-9D5B-E956F195C44C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6200000" flipH="1">
              <a:off x="3311628" y="2124381"/>
              <a:ext cx="1371598" cy="1149145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>
              <a:extLst>
                <a:ext uri="{FF2B5EF4-FFF2-40B4-BE49-F238E27FC236}">
                  <a16:creationId xmlns:a16="http://schemas.microsoft.com/office/drawing/2014/main" id="{4336A73F-8F36-2E48-BC89-9964D5F98FAF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 rot="5400000">
              <a:off x="4077315" y="2507841"/>
              <a:ext cx="1371600" cy="382229"/>
            </a:xfrm>
            <a:prstGeom prst="bent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54844E6-9A40-D548-97B6-36E27CB62324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29766" y="1505866"/>
            <a:ext cx="692570" cy="1693605"/>
          </a:xfrm>
          <a:prstGeom prst="bentConnector2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585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E9E65-23F9-B243-BCBC-C205C8020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10" y="362073"/>
            <a:ext cx="5886580" cy="441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263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82F130-CBBD-9143-9275-B024BC044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372" y="360288"/>
            <a:ext cx="3715256" cy="4422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4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31A01B-8190-BE48-8533-A20D752E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79536">
            <a:off x="1187432" y="2330602"/>
            <a:ext cx="4954479" cy="2601101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923270-1066-D941-940B-16F3F31EE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223" y="645952"/>
            <a:ext cx="5140105" cy="3283956"/>
          </a:xfrm>
          <a:prstGeom prst="rect">
            <a:avLst/>
          </a:prstGeom>
        </p:spPr>
      </p:pic>
      <p:pic>
        <p:nvPicPr>
          <p:cNvPr id="9" name="Picture 8" descr="A picture containing clock&#10;&#10;Description automatically generated">
            <a:extLst>
              <a:ext uri="{FF2B5EF4-FFF2-40B4-BE49-F238E27FC236}">
                <a16:creationId xmlns:a16="http://schemas.microsoft.com/office/drawing/2014/main" id="{2EBE7F7F-CEBF-844F-82C9-9A8F7B563B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202"/>
          <a:stretch/>
        </p:blipFill>
        <p:spPr>
          <a:xfrm rot="20563723">
            <a:off x="-755" y="119295"/>
            <a:ext cx="5486670" cy="199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66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33C39E-2D71-9444-9968-D6D3DBADF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882" y="219401"/>
            <a:ext cx="2544365" cy="3636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A5838B5-C781-E946-AE2E-911077AA6EFD}"/>
              </a:ext>
            </a:extLst>
          </p:cNvPr>
          <p:cNvSpPr txBox="1"/>
          <p:nvPr/>
        </p:nvSpPr>
        <p:spPr>
          <a:xfrm>
            <a:off x="114754" y="4068401"/>
            <a:ext cx="8914492" cy="510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400" dirty="0"/>
              <a:t>https://</a:t>
            </a:r>
            <a:r>
              <a:rPr lang="en-US" sz="3400" dirty="0" err="1"/>
              <a:t>www.apress.com</a:t>
            </a:r>
            <a:r>
              <a:rPr lang="en-US" sz="3400" dirty="0"/>
              <a:t>/us/book/9781484237236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F28F3A-8A09-674C-BAAA-B4AAB7905F53}"/>
              </a:ext>
            </a:extLst>
          </p:cNvPr>
          <p:cNvSpPr txBox="1"/>
          <p:nvPr/>
        </p:nvSpPr>
        <p:spPr>
          <a:xfrm>
            <a:off x="956709" y="900808"/>
            <a:ext cx="3071675" cy="2273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360"/>
              </a:lnSpc>
            </a:pPr>
            <a:r>
              <a:rPr lang="en-US" sz="5000" dirty="0"/>
              <a:t>AVAILABLE</a:t>
            </a:r>
          </a:p>
          <a:p>
            <a:pPr>
              <a:lnSpc>
                <a:spcPts val="8360"/>
              </a:lnSpc>
            </a:pPr>
            <a:r>
              <a:rPr lang="en-US" sz="10300" dirty="0">
                <a:solidFill>
                  <a:srgbClr val="752D12"/>
                </a:solidFill>
              </a:rPr>
              <a:t>NOW!</a:t>
            </a:r>
          </a:p>
        </p:txBody>
      </p:sp>
    </p:spTree>
    <p:extLst>
      <p:ext uri="{BB962C8B-B14F-4D97-AF65-F5344CB8AC3E}">
        <p14:creationId xmlns:p14="http://schemas.microsoft.com/office/powerpoint/2010/main" val="10792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6FA694-17AC-C64F-AA22-8ED118351B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672" y="-360188"/>
            <a:ext cx="6438993" cy="64389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DBB6A1-6248-E045-982D-B4F99F130786}"/>
              </a:ext>
            </a:extLst>
          </p:cNvPr>
          <p:cNvSpPr txBox="1"/>
          <p:nvPr/>
        </p:nvSpPr>
        <p:spPr>
          <a:xfrm>
            <a:off x="4499141" y="644434"/>
            <a:ext cx="458112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HOW DO I </a:t>
            </a:r>
            <a:r>
              <a:rPr lang="en-US" sz="4400" dirty="0">
                <a:solidFill>
                  <a:srgbClr val="800000"/>
                </a:solidFill>
              </a:rPr>
              <a:t>MIGRATE </a:t>
            </a:r>
          </a:p>
          <a:p>
            <a:pPr algn="r"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OFF OF BATCH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84542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9F0B535-792A-9342-B809-36AF566E1D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5175"/>
          <a:stretch/>
        </p:blipFill>
        <p:spPr>
          <a:xfrm>
            <a:off x="3027862" y="-339914"/>
            <a:ext cx="6865076" cy="5823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2ECB2F-7C4D-F14E-A087-77E9837DE201}"/>
              </a:ext>
            </a:extLst>
          </p:cNvPr>
          <p:cNvSpPr txBox="1"/>
          <p:nvPr/>
        </p:nvSpPr>
        <p:spPr>
          <a:xfrm>
            <a:off x="505097" y="1948503"/>
            <a:ext cx="406649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/>
              <a:t>TL;DR; </a:t>
            </a:r>
            <a:r>
              <a:rPr lang="en-US" sz="4400" dirty="0">
                <a:solidFill>
                  <a:srgbClr val="800000"/>
                </a:solidFill>
              </a:rPr>
              <a:t>YOU </a:t>
            </a:r>
          </a:p>
          <a:p>
            <a:pPr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PROBABLY DON’T</a:t>
            </a:r>
          </a:p>
        </p:txBody>
      </p:sp>
    </p:spTree>
    <p:extLst>
      <p:ext uri="{BB962C8B-B14F-4D97-AF65-F5344CB8AC3E}">
        <p14:creationId xmlns:p14="http://schemas.microsoft.com/office/powerpoint/2010/main" val="3744714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8EB7718-4634-3347-995D-175FBCA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-1473379" y="-108857"/>
            <a:ext cx="3869327" cy="334768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6E7609-7A56-B147-9B66-9FE245AC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5935032" y="2411522"/>
            <a:ext cx="3869327" cy="33476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AFA061-6A4D-A647-AE16-62C1816EC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1411606" y="-1720079"/>
            <a:ext cx="3869327" cy="334768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53477B0-CD00-2245-A440-1D30DFA3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7209336" y="0"/>
            <a:ext cx="3869327" cy="33476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D85FB6-94A3-A84B-88C6-D45A62F7B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2959601" y="2885259"/>
            <a:ext cx="3869327" cy="334768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C534271-196A-1844-B2E4-6E27FFDC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0" y="2211977"/>
            <a:ext cx="3869327" cy="334768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E696686-A7F5-5448-8895-EFC56741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4486548" y="-875212"/>
            <a:ext cx="3869327" cy="334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BD645-39A9-9E4F-B43C-80BD74A932CF}"/>
              </a:ext>
            </a:extLst>
          </p:cNvPr>
          <p:cNvSpPr txBox="1"/>
          <p:nvPr/>
        </p:nvSpPr>
        <p:spPr>
          <a:xfrm>
            <a:off x="1741802" y="1948503"/>
            <a:ext cx="566039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/>
              <a:t>THERE ARE </a:t>
            </a:r>
            <a:r>
              <a:rPr lang="en-US" sz="4400" dirty="0">
                <a:solidFill>
                  <a:srgbClr val="800000"/>
                </a:solidFill>
              </a:rPr>
              <a:t>MANY WAYS </a:t>
            </a:r>
          </a:p>
          <a:p>
            <a:pPr>
              <a:lnSpc>
                <a:spcPts val="4480"/>
              </a:lnSpc>
            </a:pPr>
            <a:r>
              <a:rPr lang="en-US" sz="4400" dirty="0"/>
              <a:t>TO </a:t>
            </a:r>
            <a:r>
              <a:rPr lang="en-US" sz="4400" dirty="0">
                <a:solidFill>
                  <a:srgbClr val="800000"/>
                </a:solidFill>
              </a:rPr>
              <a:t>SOLVE ANY PROBLEM</a:t>
            </a:r>
          </a:p>
        </p:txBody>
      </p:sp>
    </p:spTree>
    <p:extLst>
      <p:ext uri="{BB962C8B-B14F-4D97-AF65-F5344CB8AC3E}">
        <p14:creationId xmlns:p14="http://schemas.microsoft.com/office/powerpoint/2010/main" val="32494005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7A4E80-A6E7-7D43-BA52-75402F09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143"/>
          <a:stretch/>
        </p:blipFill>
        <p:spPr>
          <a:xfrm>
            <a:off x="-246562" y="676003"/>
            <a:ext cx="5143500" cy="4467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01937-26CE-4849-A6BD-104E590619DF}"/>
              </a:ext>
            </a:extLst>
          </p:cNvPr>
          <p:cNvSpPr txBox="1"/>
          <p:nvPr/>
        </p:nvSpPr>
        <p:spPr>
          <a:xfrm>
            <a:off x="3621291" y="1948502"/>
            <a:ext cx="487498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THIS IS ABOUT </a:t>
            </a:r>
          </a:p>
          <a:p>
            <a:pPr algn="r"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MAKING TRADE OFFS</a:t>
            </a:r>
          </a:p>
        </p:txBody>
      </p:sp>
    </p:spTree>
    <p:extLst>
      <p:ext uri="{BB962C8B-B14F-4D97-AF65-F5344CB8AC3E}">
        <p14:creationId xmlns:p14="http://schemas.microsoft.com/office/powerpoint/2010/main" val="503583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CFD439B-F3F0-9244-9870-FD694B298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b="13751"/>
          <a:stretch/>
        </p:blipFill>
        <p:spPr>
          <a:xfrm>
            <a:off x="3916136" y="353654"/>
            <a:ext cx="5143500" cy="4436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B8B9B4-462E-AF4F-AD1C-ABDD0F602F2B}"/>
              </a:ext>
            </a:extLst>
          </p:cNvPr>
          <p:cNvSpPr txBox="1"/>
          <p:nvPr/>
        </p:nvSpPr>
        <p:spPr>
          <a:xfrm>
            <a:off x="696686" y="2187030"/>
            <a:ext cx="3612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800000"/>
                </a:solidFill>
              </a:rPr>
              <a:t>TYPES</a:t>
            </a:r>
            <a:r>
              <a:rPr lang="en-US" sz="44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16403403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FB8488F-8358-9E4B-B00E-132D3FC07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6190"/>
          <a:stretch/>
        </p:blipFill>
        <p:spPr>
          <a:xfrm>
            <a:off x="2628900" y="943247"/>
            <a:ext cx="3886200" cy="3257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97A04-94EA-164D-94D4-255F6139B8A8}"/>
              </a:ext>
            </a:extLst>
          </p:cNvPr>
          <p:cNvSpPr txBox="1"/>
          <p:nvPr/>
        </p:nvSpPr>
        <p:spPr>
          <a:xfrm>
            <a:off x="357051" y="943247"/>
            <a:ext cx="2828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LONG LIVED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1EA35-BC5F-6940-ADE7-562EA26E169E}"/>
              </a:ext>
            </a:extLst>
          </p:cNvPr>
          <p:cNvSpPr txBox="1"/>
          <p:nvPr/>
        </p:nvSpPr>
        <p:spPr>
          <a:xfrm>
            <a:off x="6740435" y="3317966"/>
            <a:ext cx="1603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800000"/>
                </a:solidFill>
              </a:rPr>
              <a:t>FINITE</a:t>
            </a:r>
          </a:p>
        </p:txBody>
      </p:sp>
    </p:spTree>
    <p:extLst>
      <p:ext uri="{BB962C8B-B14F-4D97-AF65-F5344CB8AC3E}">
        <p14:creationId xmlns:p14="http://schemas.microsoft.com/office/powerpoint/2010/main" val="15411452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2F0A9FA-8479-A448-845B-B3ACEAFD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625"/>
          <a:stretch/>
        </p:blipFill>
        <p:spPr>
          <a:xfrm>
            <a:off x="4000500" y="530351"/>
            <a:ext cx="5143500" cy="4442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C3A97-6E0F-0C49-AE35-7E75C99A629B}"/>
              </a:ext>
            </a:extLst>
          </p:cNvPr>
          <p:cNvSpPr txBox="1"/>
          <p:nvPr/>
        </p:nvSpPr>
        <p:spPr>
          <a:xfrm>
            <a:off x="356177" y="1145309"/>
            <a:ext cx="517257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/>
              <a:t>WHAT HAPPENS WHEN</a:t>
            </a:r>
          </a:p>
          <a:p>
            <a:pPr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THINGS GO WRONG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81192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82B65ED-C106-9D48-B48D-320C0AF38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2999"/>
          <a:stretch/>
        </p:blipFill>
        <p:spPr>
          <a:xfrm>
            <a:off x="195726" y="688209"/>
            <a:ext cx="4473378" cy="3891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A5379-5CB6-F440-BCFD-E18B3F0D134B}"/>
              </a:ext>
            </a:extLst>
          </p:cNvPr>
          <p:cNvSpPr txBox="1"/>
          <p:nvPr/>
        </p:nvSpPr>
        <p:spPr>
          <a:xfrm>
            <a:off x="3948913" y="1181436"/>
            <a:ext cx="453027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LET’S THINK ABOUT</a:t>
            </a:r>
          </a:p>
          <a:p>
            <a:pPr algn="r">
              <a:lnSpc>
                <a:spcPts val="4480"/>
              </a:lnSpc>
            </a:pPr>
            <a:r>
              <a:rPr lang="en-US" sz="4400" dirty="0"/>
              <a:t>A </a:t>
            </a:r>
            <a:r>
              <a:rPr lang="en-US" sz="4400" dirty="0">
                <a:solidFill>
                  <a:srgbClr val="800000"/>
                </a:solidFill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360769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6FBB39-C462-604A-8E04-7F97417571BC}"/>
              </a:ext>
            </a:extLst>
          </p:cNvPr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9107A6-D546-9248-B4B8-2430ACE0D8F8}"/>
                </a:ext>
              </a:extLst>
            </p:cNvPr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0" name="Picture 9" descr="filled-box3.png">
                <a:extLst>
                  <a:ext uri="{FF2B5EF4-FFF2-40B4-BE49-F238E27FC236}">
                    <a16:creationId xmlns:a16="http://schemas.microsoft.com/office/drawing/2014/main" id="{6A585F18-EB86-6842-A475-FDC25E51D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E56CC-1C50-7149-AB02-CE663B6557C5}"/>
                  </a:ext>
                </a:extLst>
              </p:cNvPr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</a:p>
            </p:txBody>
          </p:sp>
        </p:grpSp>
        <p:pic>
          <p:nvPicPr>
            <p:cNvPr id="4" name="Picture 3" descr="noun_727288_cc.png">
              <a:extLst>
                <a:ext uri="{FF2B5EF4-FFF2-40B4-BE49-F238E27FC236}">
                  <a16:creationId xmlns:a16="http://schemas.microsoft.com/office/drawing/2014/main" id="{D6691A85-82D3-1F42-AE65-AC0E238B3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DA1404-3F90-C545-94B4-E8A07E0AA81E}"/>
                </a:ext>
              </a:extLst>
            </p:cNvPr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1B9994-FBCD-614D-8287-D5038E5C5232}"/>
                </a:ext>
              </a:extLst>
            </p:cNvPr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8" name="Picture 7" descr="filled-box10.png">
                <a:extLst>
                  <a:ext uri="{FF2B5EF4-FFF2-40B4-BE49-F238E27FC236}">
                    <a16:creationId xmlns:a16="http://schemas.microsoft.com/office/drawing/2014/main" id="{790966F5-0CFD-0C48-AC88-A11DA13BB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92A0-BACA-FF46-A9F8-58199E6F2A2C}"/>
                  </a:ext>
                </a:extLst>
              </p:cNvPr>
              <p:cNvSpPr txBox="1"/>
              <p:nvPr/>
            </p:nvSpPr>
            <p:spPr>
              <a:xfrm>
                <a:off x="3274591" y="1332578"/>
                <a:ext cx="276255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CSV Input Files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A6EC01-D498-454B-94D4-2FC8817B4D41}"/>
                </a:ext>
              </a:extLst>
            </p:cNvPr>
            <p:cNvCxnSpPr>
              <a:stCxn id="8" idx="0"/>
              <a:endCxn id="10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3114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D480CF-A586-B849-A94A-C8B397118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0"/>
            <a:ext cx="812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20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8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</p:spTree>
    <p:extLst>
      <p:ext uri="{BB962C8B-B14F-4D97-AF65-F5344CB8AC3E}">
        <p14:creationId xmlns:p14="http://schemas.microsoft.com/office/powerpoint/2010/main" val="4389733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FF9DB7-79E2-1A42-A4F2-A24DBCDD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3547" y="-388419"/>
            <a:ext cx="15244516" cy="96469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F88F46-8923-B24E-8DE7-C11A38DB0FBC}"/>
                  </a:ext>
                </a:extLst>
              </p14:cNvPr>
              <p14:cNvContentPartPr/>
              <p14:nvPr/>
            </p14:nvContentPartPr>
            <p14:xfrm>
              <a:off x="3464388" y="2894521"/>
              <a:ext cx="1148040" cy="60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F88F46-8923-B24E-8DE7-C11A38DB0F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28388" y="2858521"/>
                <a:ext cx="1219680" cy="67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7698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6FBB39-C462-604A-8E04-7F97417571BC}"/>
              </a:ext>
            </a:extLst>
          </p:cNvPr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29107A6-D546-9248-B4B8-2430ACE0D8F8}"/>
                </a:ext>
              </a:extLst>
            </p:cNvPr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0" name="Picture 9" descr="filled-box3.png">
                <a:extLst>
                  <a:ext uri="{FF2B5EF4-FFF2-40B4-BE49-F238E27FC236}">
                    <a16:creationId xmlns:a16="http://schemas.microsoft.com/office/drawing/2014/main" id="{6A585F18-EB86-6842-A475-FDC25E51D5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BE56CC-1C50-7149-AB02-CE663B6557C5}"/>
                  </a:ext>
                </a:extLst>
              </p:cNvPr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</a:p>
            </p:txBody>
          </p:sp>
        </p:grpSp>
        <p:pic>
          <p:nvPicPr>
            <p:cNvPr id="4" name="Picture 3" descr="noun_727288_cc.png">
              <a:extLst>
                <a:ext uri="{FF2B5EF4-FFF2-40B4-BE49-F238E27FC236}">
                  <a16:creationId xmlns:a16="http://schemas.microsoft.com/office/drawing/2014/main" id="{D6691A85-82D3-1F42-AE65-AC0E238B31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B9DA1404-3F90-C545-94B4-E8A07E0AA81E}"/>
                </a:ext>
              </a:extLst>
            </p:cNvPr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>
                  <a:alpha val="20000"/>
                </a:srgb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A1B9994-FBCD-614D-8287-D5038E5C5232}"/>
                </a:ext>
              </a:extLst>
            </p:cNvPr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8" name="Picture 7" descr="filled-box10.png">
                <a:extLst>
                  <a:ext uri="{FF2B5EF4-FFF2-40B4-BE49-F238E27FC236}">
                    <a16:creationId xmlns:a16="http://schemas.microsoft.com/office/drawing/2014/main" id="{790966F5-0CFD-0C48-AC88-A11DA13BBB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ED92A0-BACA-FF46-A9F8-58199E6F2A2C}"/>
                  </a:ext>
                </a:extLst>
              </p:cNvPr>
              <p:cNvSpPr txBox="1"/>
              <p:nvPr/>
            </p:nvSpPr>
            <p:spPr>
              <a:xfrm>
                <a:off x="3274591" y="1332578"/>
                <a:ext cx="276255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>
                        <a:alpha val="20000"/>
                      </a:schemeClr>
                    </a:solidFill>
                    <a:latin typeface="FFF Tusj Bold"/>
                    <a:cs typeface="FFF Tusj Bold"/>
                  </a:rPr>
                  <a:t>XML Input Files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AA6EC01-D498-454B-94D4-2FC8817B4D41}"/>
                </a:ext>
              </a:extLst>
            </p:cNvPr>
            <p:cNvCxnSpPr>
              <a:stCxn id="8" idx="0"/>
              <a:endCxn id="10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>
                  <a:alpha val="2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2492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81C545-1E28-D04D-BD62-272B5DBA7ECD}"/>
              </a:ext>
            </a:extLst>
          </p:cNvPr>
          <p:cNvGrpSpPr/>
          <p:nvPr/>
        </p:nvGrpSpPr>
        <p:grpSpPr>
          <a:xfrm>
            <a:off x="2313507" y="2199876"/>
            <a:ext cx="4516987" cy="743749"/>
            <a:chOff x="927696" y="2855729"/>
            <a:chExt cx="4516987" cy="743749"/>
          </a:xfrm>
        </p:grpSpPr>
        <p:pic>
          <p:nvPicPr>
            <p:cNvPr id="2" name="Picture 1" descr="filled-box3.png">
              <a:extLst>
                <a:ext uri="{FF2B5EF4-FFF2-40B4-BE49-F238E27FC236}">
                  <a16:creationId xmlns:a16="http://schemas.microsoft.com/office/drawing/2014/main" id="{BD7A7BE7-4F42-DF4D-AB12-13B4A4B4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6" y="2855729"/>
              <a:ext cx="4516987" cy="74374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53BD23-1E4C-0541-A348-221266F0178E}"/>
                </a:ext>
              </a:extLst>
            </p:cNvPr>
            <p:cNvSpPr txBox="1"/>
            <p:nvPr/>
          </p:nvSpPr>
          <p:spPr>
            <a:xfrm>
              <a:off x="1223677" y="2894711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100503-C017-E749-A3FE-77383E47B879}"/>
              </a:ext>
            </a:extLst>
          </p:cNvPr>
          <p:cNvSpPr txBox="1"/>
          <p:nvPr/>
        </p:nvSpPr>
        <p:spPr>
          <a:xfrm>
            <a:off x="178024" y="145657"/>
            <a:ext cx="326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Monolithic app with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Spring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178893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81C545-1E28-D04D-BD62-272B5DBA7ECD}"/>
              </a:ext>
            </a:extLst>
          </p:cNvPr>
          <p:cNvGrpSpPr/>
          <p:nvPr/>
        </p:nvGrpSpPr>
        <p:grpSpPr>
          <a:xfrm>
            <a:off x="217445" y="2199875"/>
            <a:ext cx="3334440" cy="743749"/>
            <a:chOff x="927696" y="2855729"/>
            <a:chExt cx="4516987" cy="743749"/>
          </a:xfrm>
        </p:grpSpPr>
        <p:pic>
          <p:nvPicPr>
            <p:cNvPr id="2" name="Picture 1" descr="filled-box3.png">
              <a:extLst>
                <a:ext uri="{FF2B5EF4-FFF2-40B4-BE49-F238E27FC236}">
                  <a16:creationId xmlns:a16="http://schemas.microsoft.com/office/drawing/2014/main" id="{BD7A7BE7-4F42-DF4D-AB12-13B4A4B4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6" y="2855729"/>
              <a:ext cx="4516987" cy="74374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53BD23-1E4C-0541-A348-221266F0178E}"/>
                </a:ext>
              </a:extLst>
            </p:cNvPr>
            <p:cNvSpPr txBox="1"/>
            <p:nvPr/>
          </p:nvSpPr>
          <p:spPr>
            <a:xfrm>
              <a:off x="1697271" y="2894711"/>
              <a:ext cx="27512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File Source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100503-C017-E749-A3FE-77383E47B879}"/>
              </a:ext>
            </a:extLst>
          </p:cNvPr>
          <p:cNvSpPr txBox="1"/>
          <p:nvPr/>
        </p:nvSpPr>
        <p:spPr>
          <a:xfrm>
            <a:off x="178024" y="145657"/>
            <a:ext cx="3412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Microservices with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Spring Cloud Stream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or a </a:t>
            </a:r>
            <a:r>
              <a:rPr lang="en-US" sz="2400" dirty="0" err="1">
                <a:solidFill>
                  <a:schemeClr val="bg1"/>
                </a:solidFill>
                <a:latin typeface="FFF Tusj" panose="02040802050405020203" pitchFamily="18" charset="0"/>
              </a:rPr>
              <a:t>FaaS</a:t>
            </a:r>
            <a:endParaRPr lang="en-US" sz="2400" dirty="0">
              <a:solidFill>
                <a:schemeClr val="bg1"/>
              </a:solidFill>
              <a:latin typeface="FFF Tusj" panose="02040802050405020203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57D67-8973-3C43-96A5-8A668B47130A}"/>
              </a:ext>
            </a:extLst>
          </p:cNvPr>
          <p:cNvGrpSpPr/>
          <p:nvPr/>
        </p:nvGrpSpPr>
        <p:grpSpPr>
          <a:xfrm>
            <a:off x="2675859" y="3350119"/>
            <a:ext cx="3792281" cy="743749"/>
            <a:chOff x="927696" y="2855729"/>
            <a:chExt cx="4516987" cy="743749"/>
          </a:xfrm>
        </p:grpSpPr>
        <p:pic>
          <p:nvPicPr>
            <p:cNvPr id="7" name="Picture 6" descr="filled-box3.png">
              <a:extLst>
                <a:ext uri="{FF2B5EF4-FFF2-40B4-BE49-F238E27FC236}">
                  <a16:creationId xmlns:a16="http://schemas.microsoft.com/office/drawing/2014/main" id="{A70C88D9-EA51-A34D-88FC-E0724368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6" y="2855729"/>
              <a:ext cx="4516987" cy="74374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3EA648-1242-9B43-B8D0-0D6DCCC6C361}"/>
                </a:ext>
              </a:extLst>
            </p:cNvPr>
            <p:cNvSpPr txBox="1"/>
            <p:nvPr/>
          </p:nvSpPr>
          <p:spPr>
            <a:xfrm>
              <a:off x="1530525" y="2894711"/>
              <a:ext cx="30847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Transformer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02A6C18-D158-504A-B9F9-1148DED18192}"/>
              </a:ext>
            </a:extLst>
          </p:cNvPr>
          <p:cNvGrpSpPr/>
          <p:nvPr/>
        </p:nvGrpSpPr>
        <p:grpSpPr>
          <a:xfrm>
            <a:off x="4571999" y="2257242"/>
            <a:ext cx="4218720" cy="743749"/>
            <a:chOff x="927696" y="2855729"/>
            <a:chExt cx="4516987" cy="743749"/>
          </a:xfrm>
        </p:grpSpPr>
        <p:pic>
          <p:nvPicPr>
            <p:cNvPr id="10" name="Picture 9" descr="filled-box3.png">
              <a:extLst>
                <a:ext uri="{FF2B5EF4-FFF2-40B4-BE49-F238E27FC236}">
                  <a16:creationId xmlns:a16="http://schemas.microsoft.com/office/drawing/2014/main" id="{C929EF37-9552-4740-BE1C-FEF37749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6" y="2855729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6102BE-CE22-7A4D-82D1-82E6A8BEEE24}"/>
                </a:ext>
              </a:extLst>
            </p:cNvPr>
            <p:cNvSpPr txBox="1"/>
            <p:nvPr/>
          </p:nvSpPr>
          <p:spPr>
            <a:xfrm>
              <a:off x="1371187" y="2894711"/>
              <a:ext cx="3403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Database Sink</a:t>
              </a:r>
            </a:p>
          </p:txBody>
        </p:sp>
      </p:grp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97B0B50-8CDB-734A-B685-C8C027DC94C1}"/>
              </a:ext>
            </a:extLst>
          </p:cNvPr>
          <p:cNvCxnSpPr>
            <a:stCxn id="2" idx="2"/>
            <a:endCxn id="7" idx="1"/>
          </p:cNvCxnSpPr>
          <p:nvPr/>
        </p:nvCxnSpPr>
        <p:spPr>
          <a:xfrm rot="16200000" flipH="1">
            <a:off x="1891077" y="2937212"/>
            <a:ext cx="778370" cy="791194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05AEEBAE-DBED-1442-BA30-C010334AC9A1}"/>
              </a:ext>
            </a:extLst>
          </p:cNvPr>
          <p:cNvCxnSpPr>
            <a:stCxn id="7" idx="3"/>
            <a:endCxn id="10" idx="2"/>
          </p:cNvCxnSpPr>
          <p:nvPr/>
        </p:nvCxnSpPr>
        <p:spPr>
          <a:xfrm flipV="1">
            <a:off x="6468140" y="3000991"/>
            <a:ext cx="213219" cy="721003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195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581C545-1E28-D04D-BD62-272B5DBA7ECD}"/>
              </a:ext>
            </a:extLst>
          </p:cNvPr>
          <p:cNvGrpSpPr/>
          <p:nvPr/>
        </p:nvGrpSpPr>
        <p:grpSpPr>
          <a:xfrm>
            <a:off x="2313507" y="2199876"/>
            <a:ext cx="4516987" cy="743749"/>
            <a:chOff x="927696" y="2855729"/>
            <a:chExt cx="4516987" cy="743749"/>
          </a:xfrm>
        </p:grpSpPr>
        <p:pic>
          <p:nvPicPr>
            <p:cNvPr id="2" name="Picture 1" descr="filled-box3.png">
              <a:extLst>
                <a:ext uri="{FF2B5EF4-FFF2-40B4-BE49-F238E27FC236}">
                  <a16:creationId xmlns:a16="http://schemas.microsoft.com/office/drawing/2014/main" id="{BD7A7BE7-4F42-DF4D-AB12-13B4A4B45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696" y="2855729"/>
              <a:ext cx="4516987" cy="74374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353BD23-1E4C-0541-A348-221266F0178E}"/>
                </a:ext>
              </a:extLst>
            </p:cNvPr>
            <p:cNvSpPr txBox="1"/>
            <p:nvPr/>
          </p:nvSpPr>
          <p:spPr>
            <a:xfrm>
              <a:off x="1223677" y="2894711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100503-C017-E749-A3FE-77383E47B879}"/>
              </a:ext>
            </a:extLst>
          </p:cNvPr>
          <p:cNvSpPr txBox="1"/>
          <p:nvPr/>
        </p:nvSpPr>
        <p:spPr>
          <a:xfrm>
            <a:off x="178024" y="145657"/>
            <a:ext cx="28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Batch Application</a:t>
            </a:r>
          </a:p>
        </p:txBody>
      </p:sp>
    </p:spTree>
    <p:extLst>
      <p:ext uri="{BB962C8B-B14F-4D97-AF65-F5344CB8AC3E}">
        <p14:creationId xmlns:p14="http://schemas.microsoft.com/office/powerpoint/2010/main" val="2833304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4058B-1B93-5C4C-9EC0-D8A2321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770"/>
            <a:ext cx="5120640" cy="44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763CE-D59B-174A-A37E-14D4CB3E4594}"/>
              </a:ext>
            </a:extLst>
          </p:cNvPr>
          <p:cNvSpPr txBox="1"/>
          <p:nvPr/>
        </p:nvSpPr>
        <p:spPr>
          <a:xfrm>
            <a:off x="272514" y="1414159"/>
            <a:ext cx="5412444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5400" dirty="0"/>
              <a:t>TO </a:t>
            </a:r>
            <a:r>
              <a:rPr lang="en-US" sz="5400" dirty="0">
                <a:solidFill>
                  <a:srgbClr val="800000"/>
                </a:solidFill>
              </a:rPr>
              <a:t>BATCH</a:t>
            </a:r>
          </a:p>
          <a:p>
            <a:pPr>
              <a:lnSpc>
                <a:spcPts val="5480"/>
              </a:lnSpc>
            </a:pPr>
            <a:r>
              <a:rPr lang="en-US" sz="5400" dirty="0"/>
              <a:t>OR </a:t>
            </a:r>
            <a:r>
              <a:rPr lang="en-US" sz="5400" dirty="0">
                <a:solidFill>
                  <a:srgbClr val="800000"/>
                </a:solidFill>
              </a:rPr>
              <a:t>NOT TO BATCH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60214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4058B-1B93-5C4C-9EC0-D8A2321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770"/>
            <a:ext cx="5120640" cy="44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763CE-D59B-174A-A37E-14D4CB3E4594}"/>
              </a:ext>
            </a:extLst>
          </p:cNvPr>
          <p:cNvSpPr txBox="1"/>
          <p:nvPr/>
        </p:nvSpPr>
        <p:spPr>
          <a:xfrm>
            <a:off x="1336434" y="1511264"/>
            <a:ext cx="3235566" cy="797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5400" dirty="0"/>
              <a:t>WE </a:t>
            </a:r>
            <a:r>
              <a:rPr lang="en-US" sz="5400" dirty="0">
                <a:solidFill>
                  <a:srgbClr val="800000"/>
                </a:solidFill>
              </a:rPr>
              <a:t>BATCH</a:t>
            </a:r>
            <a:r>
              <a:rPr lang="en-US" sz="5400" dirty="0"/>
              <a:t>!</a:t>
            </a:r>
            <a:endParaRPr lang="en-US" sz="54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7447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82B65ED-C106-9D48-B48D-320C0AF38A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2999"/>
          <a:stretch/>
        </p:blipFill>
        <p:spPr>
          <a:xfrm>
            <a:off x="195726" y="688209"/>
            <a:ext cx="4473378" cy="3891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2A5379-5CB6-F440-BCFD-E18B3F0D134B}"/>
              </a:ext>
            </a:extLst>
          </p:cNvPr>
          <p:cNvSpPr txBox="1"/>
          <p:nvPr/>
        </p:nvSpPr>
        <p:spPr>
          <a:xfrm>
            <a:off x="3854208" y="1181436"/>
            <a:ext cx="4624984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LET’S THINK ABOUT</a:t>
            </a:r>
          </a:p>
          <a:p>
            <a:pPr algn="r">
              <a:lnSpc>
                <a:spcPts val="4480"/>
              </a:lnSpc>
            </a:pPr>
            <a:r>
              <a:rPr lang="en-US" sz="4400" dirty="0"/>
              <a:t>ANOTHER </a:t>
            </a:r>
            <a:r>
              <a:rPr lang="en-US" sz="4400" dirty="0">
                <a:solidFill>
                  <a:srgbClr val="800000"/>
                </a:solidFill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27588217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9107A6-D546-9248-B4B8-2430ACE0D8F8}"/>
              </a:ext>
            </a:extLst>
          </p:cNvPr>
          <p:cNvGrpSpPr/>
          <p:nvPr/>
        </p:nvGrpSpPr>
        <p:grpSpPr>
          <a:xfrm>
            <a:off x="428772" y="2504242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>
              <a:extLst>
                <a:ext uri="{FF2B5EF4-FFF2-40B4-BE49-F238E27FC236}">
                  <a16:creationId xmlns:a16="http://schemas.microsoft.com/office/drawing/2014/main" id="{6A585F18-EB86-6842-A475-FDC25E51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BE56CC-1C50-7149-AB02-CE663B6557C5}"/>
                </a:ext>
              </a:extLst>
            </p:cNvPr>
            <p:cNvSpPr txBox="1"/>
            <p:nvPr/>
          </p:nvSpPr>
          <p:spPr>
            <a:xfrm>
              <a:off x="2926458" y="2964006"/>
              <a:ext cx="2948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ClickService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B9994-FBCD-614D-8287-D5038E5C5232}"/>
              </a:ext>
            </a:extLst>
          </p:cNvPr>
          <p:cNvGrpSpPr/>
          <p:nvPr/>
        </p:nvGrpSpPr>
        <p:grpSpPr>
          <a:xfrm>
            <a:off x="5292191" y="2434377"/>
            <a:ext cx="4078386" cy="883478"/>
            <a:chOff x="2720807" y="1140326"/>
            <a:chExt cx="4078386" cy="883478"/>
          </a:xfrm>
        </p:grpSpPr>
        <p:pic>
          <p:nvPicPr>
            <p:cNvPr id="8" name="Picture 7" descr="filled-box10.png">
              <a:extLst>
                <a:ext uri="{FF2B5EF4-FFF2-40B4-BE49-F238E27FC236}">
                  <a16:creationId xmlns:a16="http://schemas.microsoft.com/office/drawing/2014/main" id="{790966F5-0CFD-0C48-AC88-A11DA13B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D92A0-BACA-FF46-A9F8-58199E6F2A2C}"/>
                </a:ext>
              </a:extLst>
            </p:cNvPr>
            <p:cNvSpPr txBox="1"/>
            <p:nvPr/>
          </p:nvSpPr>
          <p:spPr>
            <a:xfrm>
              <a:off x="3274590" y="1332578"/>
              <a:ext cx="35246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AnalysisService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C77D332-BBEE-804E-981F-D74EFE658C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685"/>
          <a:stretch/>
        </p:blipFill>
        <p:spPr>
          <a:xfrm>
            <a:off x="1323698" y="536715"/>
            <a:ext cx="2377129" cy="2075605"/>
          </a:xfrm>
          <a:prstGeom prst="rect">
            <a:avLst/>
          </a:prstGeom>
        </p:spPr>
      </p:pic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0825A59C-E3B7-2B42-BE01-35A85233255A}"/>
              </a:ext>
            </a:extLst>
          </p:cNvPr>
          <p:cNvSpPr/>
          <p:nvPr/>
        </p:nvSpPr>
        <p:spPr>
          <a:xfrm>
            <a:off x="3762797" y="3681875"/>
            <a:ext cx="2479687" cy="695916"/>
          </a:xfrm>
          <a:prstGeom prst="flowChartMagneticDrum">
            <a:avLst/>
          </a:prstGeom>
          <a:noFill/>
          <a:ln w="444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F352C-802D-C34B-AF1C-762F83D28B0B}"/>
              </a:ext>
            </a:extLst>
          </p:cNvPr>
          <p:cNvSpPr txBox="1"/>
          <p:nvPr/>
        </p:nvSpPr>
        <p:spPr>
          <a:xfrm>
            <a:off x="3892269" y="3699091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FF Tusj" panose="02040802050405020203" pitchFamily="18" charset="0"/>
              </a:rPr>
              <a:t>Kafka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8521625-AC76-2047-809B-3C850FA705EC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2809758" y="3076793"/>
            <a:ext cx="830551" cy="107552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7D1022-E3A3-FE4B-BC25-24E4CC9BB867}"/>
              </a:ext>
            </a:extLst>
          </p:cNvPr>
          <p:cNvCxnSpPr>
            <a:stCxn id="14" idx="4"/>
            <a:endCxn id="8" idx="0"/>
          </p:cNvCxnSpPr>
          <p:nvPr/>
        </p:nvCxnSpPr>
        <p:spPr>
          <a:xfrm flipV="1">
            <a:off x="6242484" y="3317855"/>
            <a:ext cx="900900" cy="71197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F337B9-458D-EA48-A36B-3E6061678E6C}"/>
              </a:ext>
            </a:extLst>
          </p:cNvPr>
          <p:cNvCxnSpPr>
            <a:cxnSpLocks/>
          </p:cNvCxnSpPr>
          <p:nvPr/>
        </p:nvCxnSpPr>
        <p:spPr>
          <a:xfrm>
            <a:off x="2512263" y="2180771"/>
            <a:ext cx="0" cy="364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963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9107A6-D546-9248-B4B8-2430ACE0D8F8}"/>
              </a:ext>
            </a:extLst>
          </p:cNvPr>
          <p:cNvGrpSpPr/>
          <p:nvPr/>
        </p:nvGrpSpPr>
        <p:grpSpPr>
          <a:xfrm>
            <a:off x="784875" y="2771278"/>
            <a:ext cx="7574251" cy="743749"/>
            <a:chOff x="2354417" y="2915297"/>
            <a:chExt cx="4516987" cy="743749"/>
          </a:xfrm>
        </p:grpSpPr>
        <p:pic>
          <p:nvPicPr>
            <p:cNvPr id="10" name="Picture 9" descr="filled-box3.png">
              <a:extLst>
                <a:ext uri="{FF2B5EF4-FFF2-40B4-BE49-F238E27FC236}">
                  <a16:creationId xmlns:a16="http://schemas.microsoft.com/office/drawing/2014/main" id="{6A585F18-EB86-6842-A475-FDC25E51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417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BE56CC-1C50-7149-AB02-CE663B6557C5}"/>
                </a:ext>
              </a:extLst>
            </p:cNvPr>
            <p:cNvSpPr txBox="1"/>
            <p:nvPr/>
          </p:nvSpPr>
          <p:spPr>
            <a:xfrm>
              <a:off x="2474415" y="2964006"/>
              <a:ext cx="38522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ClickApplication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C77D332-BBEE-804E-981F-D74EFE658C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685"/>
          <a:stretch/>
        </p:blipFill>
        <p:spPr>
          <a:xfrm>
            <a:off x="1323698" y="803751"/>
            <a:ext cx="2377129" cy="2075605"/>
          </a:xfrm>
          <a:prstGeom prst="rect">
            <a:avLst/>
          </a:prstGeom>
        </p:spPr>
      </p:pic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0825A59C-E3B7-2B42-BE01-35A85233255A}"/>
              </a:ext>
            </a:extLst>
          </p:cNvPr>
          <p:cNvSpPr/>
          <p:nvPr/>
        </p:nvSpPr>
        <p:spPr>
          <a:xfrm>
            <a:off x="3762797" y="3948911"/>
            <a:ext cx="2479687" cy="695916"/>
          </a:xfrm>
          <a:prstGeom prst="flowChartMagneticDrum">
            <a:avLst/>
          </a:prstGeom>
          <a:noFill/>
          <a:ln w="444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F352C-802D-C34B-AF1C-762F83D28B0B}"/>
              </a:ext>
            </a:extLst>
          </p:cNvPr>
          <p:cNvSpPr txBox="1"/>
          <p:nvPr/>
        </p:nvSpPr>
        <p:spPr>
          <a:xfrm>
            <a:off x="3892269" y="3966127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FF Tusj" panose="02040802050405020203" pitchFamily="18" charset="0"/>
              </a:rPr>
              <a:t>Kafka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8521625-AC76-2047-809B-3C850FA705EC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2571165" y="3466318"/>
            <a:ext cx="1191632" cy="830551"/>
          </a:xfrm>
          <a:prstGeom prst="bentConnector3">
            <a:avLst>
              <a:gd name="adj1" fmla="val 1107"/>
            </a:avLst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7D1022-E3A3-FE4B-BC25-24E4CC9BB867}"/>
              </a:ext>
            </a:extLst>
          </p:cNvPr>
          <p:cNvCxnSpPr>
            <a:cxnSpLocks/>
            <a:stCxn id="14" idx="4"/>
          </p:cNvCxnSpPr>
          <p:nvPr/>
        </p:nvCxnSpPr>
        <p:spPr>
          <a:xfrm flipV="1">
            <a:off x="6242484" y="3466318"/>
            <a:ext cx="498181" cy="830551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F337B9-458D-EA48-A36B-3E6061678E6C}"/>
              </a:ext>
            </a:extLst>
          </p:cNvPr>
          <p:cNvCxnSpPr>
            <a:cxnSpLocks/>
          </p:cNvCxnSpPr>
          <p:nvPr/>
        </p:nvCxnSpPr>
        <p:spPr>
          <a:xfrm>
            <a:off x="2512263" y="2447807"/>
            <a:ext cx="0" cy="364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DC095C7-7670-DE4C-90E8-96185C0FF00A}"/>
              </a:ext>
            </a:extLst>
          </p:cNvPr>
          <p:cNvSpPr txBox="1"/>
          <p:nvPr/>
        </p:nvSpPr>
        <p:spPr>
          <a:xfrm>
            <a:off x="178024" y="145657"/>
            <a:ext cx="3260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Monolithic app with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Spring Integration</a:t>
            </a:r>
          </a:p>
        </p:txBody>
      </p:sp>
    </p:spTree>
    <p:extLst>
      <p:ext uri="{BB962C8B-B14F-4D97-AF65-F5344CB8AC3E}">
        <p14:creationId xmlns:p14="http://schemas.microsoft.com/office/powerpoint/2010/main" val="369153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6" y="564501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7050642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9107A6-D546-9248-B4B8-2430ACE0D8F8}"/>
              </a:ext>
            </a:extLst>
          </p:cNvPr>
          <p:cNvGrpSpPr/>
          <p:nvPr/>
        </p:nvGrpSpPr>
        <p:grpSpPr>
          <a:xfrm>
            <a:off x="428772" y="2900750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>
              <a:extLst>
                <a:ext uri="{FF2B5EF4-FFF2-40B4-BE49-F238E27FC236}">
                  <a16:creationId xmlns:a16="http://schemas.microsoft.com/office/drawing/2014/main" id="{6A585F18-EB86-6842-A475-FDC25E51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BE56CC-1C50-7149-AB02-CE663B6557C5}"/>
                </a:ext>
              </a:extLst>
            </p:cNvPr>
            <p:cNvSpPr txBox="1"/>
            <p:nvPr/>
          </p:nvSpPr>
          <p:spPr>
            <a:xfrm>
              <a:off x="2926458" y="2964006"/>
              <a:ext cx="2948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ClickService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B9994-FBCD-614D-8287-D5038E5C5232}"/>
              </a:ext>
            </a:extLst>
          </p:cNvPr>
          <p:cNvGrpSpPr/>
          <p:nvPr/>
        </p:nvGrpSpPr>
        <p:grpSpPr>
          <a:xfrm>
            <a:off x="5292191" y="2830885"/>
            <a:ext cx="4078386" cy="883478"/>
            <a:chOff x="2720807" y="1140326"/>
            <a:chExt cx="4078386" cy="883478"/>
          </a:xfrm>
        </p:grpSpPr>
        <p:pic>
          <p:nvPicPr>
            <p:cNvPr id="8" name="Picture 7" descr="filled-box10.png">
              <a:extLst>
                <a:ext uri="{FF2B5EF4-FFF2-40B4-BE49-F238E27FC236}">
                  <a16:creationId xmlns:a16="http://schemas.microsoft.com/office/drawing/2014/main" id="{790966F5-0CFD-0C48-AC88-A11DA13B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720807" y="1140326"/>
              <a:ext cx="3702387" cy="88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D92A0-BACA-FF46-A9F8-58199E6F2A2C}"/>
                </a:ext>
              </a:extLst>
            </p:cNvPr>
            <p:cNvSpPr txBox="1"/>
            <p:nvPr/>
          </p:nvSpPr>
          <p:spPr>
            <a:xfrm>
              <a:off x="3274590" y="1332578"/>
              <a:ext cx="3524603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AnalysisService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C77D332-BBEE-804E-981F-D74EFE658C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685"/>
          <a:stretch/>
        </p:blipFill>
        <p:spPr>
          <a:xfrm>
            <a:off x="1323698" y="933223"/>
            <a:ext cx="2377129" cy="2075605"/>
          </a:xfrm>
          <a:prstGeom prst="rect">
            <a:avLst/>
          </a:prstGeom>
        </p:spPr>
      </p:pic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0825A59C-E3B7-2B42-BE01-35A85233255A}"/>
              </a:ext>
            </a:extLst>
          </p:cNvPr>
          <p:cNvSpPr/>
          <p:nvPr/>
        </p:nvSpPr>
        <p:spPr>
          <a:xfrm>
            <a:off x="3762797" y="4078383"/>
            <a:ext cx="2479687" cy="695916"/>
          </a:xfrm>
          <a:prstGeom prst="flowChartMagneticDrum">
            <a:avLst/>
          </a:prstGeom>
          <a:noFill/>
          <a:ln w="444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F352C-802D-C34B-AF1C-762F83D28B0B}"/>
              </a:ext>
            </a:extLst>
          </p:cNvPr>
          <p:cNvSpPr txBox="1"/>
          <p:nvPr/>
        </p:nvSpPr>
        <p:spPr>
          <a:xfrm>
            <a:off x="3892269" y="4095599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FF Tusj" panose="02040802050405020203" pitchFamily="18" charset="0"/>
              </a:rPr>
              <a:t>Kafka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8521625-AC76-2047-809B-3C850FA705EC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2809758" y="3473301"/>
            <a:ext cx="830551" cy="107552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7D1022-E3A3-FE4B-BC25-24E4CC9BB867}"/>
              </a:ext>
            </a:extLst>
          </p:cNvPr>
          <p:cNvCxnSpPr>
            <a:stCxn id="14" idx="4"/>
            <a:endCxn id="8" idx="0"/>
          </p:cNvCxnSpPr>
          <p:nvPr/>
        </p:nvCxnSpPr>
        <p:spPr>
          <a:xfrm flipV="1">
            <a:off x="6242484" y="3714363"/>
            <a:ext cx="900900" cy="71197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F337B9-458D-EA48-A36B-3E6061678E6C}"/>
              </a:ext>
            </a:extLst>
          </p:cNvPr>
          <p:cNvCxnSpPr>
            <a:cxnSpLocks/>
          </p:cNvCxnSpPr>
          <p:nvPr/>
        </p:nvCxnSpPr>
        <p:spPr>
          <a:xfrm>
            <a:off x="2512263" y="2577279"/>
            <a:ext cx="0" cy="364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7B167D-4744-1B44-AB6E-D9AF87316597}"/>
              </a:ext>
            </a:extLst>
          </p:cNvPr>
          <p:cNvSpPr txBox="1"/>
          <p:nvPr/>
        </p:nvSpPr>
        <p:spPr>
          <a:xfrm>
            <a:off x="178024" y="145657"/>
            <a:ext cx="3412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Microservices with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Spring Cloud Stream </a:t>
            </a:r>
          </a:p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or a </a:t>
            </a:r>
            <a:r>
              <a:rPr lang="en-US" sz="2400" dirty="0" err="1">
                <a:solidFill>
                  <a:schemeClr val="bg1"/>
                </a:solidFill>
                <a:latin typeface="FFF Tusj" panose="02040802050405020203" pitchFamily="18" charset="0"/>
              </a:rPr>
              <a:t>FaaS</a:t>
            </a:r>
            <a:endParaRPr lang="en-US" sz="2400" dirty="0">
              <a:solidFill>
                <a:schemeClr val="bg1"/>
              </a:solidFill>
              <a:latin typeface="FFF Tusj" panose="02040802050405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059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9107A6-D546-9248-B4B8-2430ACE0D8F8}"/>
              </a:ext>
            </a:extLst>
          </p:cNvPr>
          <p:cNvGrpSpPr/>
          <p:nvPr/>
        </p:nvGrpSpPr>
        <p:grpSpPr>
          <a:xfrm>
            <a:off x="428772" y="2504242"/>
            <a:ext cx="4516987" cy="743749"/>
            <a:chOff x="2142051" y="2915297"/>
            <a:chExt cx="4516987" cy="743749"/>
          </a:xfrm>
        </p:grpSpPr>
        <p:pic>
          <p:nvPicPr>
            <p:cNvPr id="10" name="Picture 9" descr="filled-box3.png">
              <a:extLst>
                <a:ext uri="{FF2B5EF4-FFF2-40B4-BE49-F238E27FC236}">
                  <a16:creationId xmlns:a16="http://schemas.microsoft.com/office/drawing/2014/main" id="{6A585F18-EB86-6842-A475-FDC25E51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EBE56CC-1C50-7149-AB02-CE663B6557C5}"/>
                </a:ext>
              </a:extLst>
            </p:cNvPr>
            <p:cNvSpPr txBox="1"/>
            <p:nvPr/>
          </p:nvSpPr>
          <p:spPr>
            <a:xfrm>
              <a:off x="2926458" y="2964006"/>
              <a:ext cx="29481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ClickService</a:t>
              </a:r>
              <a:endParaRPr lang="en-US" sz="36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A1B9994-FBCD-614D-8287-D5038E5C5232}"/>
              </a:ext>
            </a:extLst>
          </p:cNvPr>
          <p:cNvGrpSpPr/>
          <p:nvPr/>
        </p:nvGrpSpPr>
        <p:grpSpPr>
          <a:xfrm>
            <a:off x="4770760" y="2434377"/>
            <a:ext cx="4223817" cy="883478"/>
            <a:chOff x="2199376" y="1140326"/>
            <a:chExt cx="4223817" cy="883478"/>
          </a:xfrm>
        </p:grpSpPr>
        <p:pic>
          <p:nvPicPr>
            <p:cNvPr id="8" name="Picture 7" descr="filled-box10.png">
              <a:extLst>
                <a:ext uri="{FF2B5EF4-FFF2-40B4-BE49-F238E27FC236}">
                  <a16:creationId xmlns:a16="http://schemas.microsoft.com/office/drawing/2014/main" id="{790966F5-0CFD-0C48-AC88-A11DA13BB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99376" y="1140326"/>
              <a:ext cx="4223817" cy="88347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FED92A0-BACA-FF46-A9F8-58199E6F2A2C}"/>
                </a:ext>
              </a:extLst>
            </p:cNvPr>
            <p:cNvSpPr txBox="1"/>
            <p:nvPr/>
          </p:nvSpPr>
          <p:spPr>
            <a:xfrm>
              <a:off x="2596022" y="1318269"/>
              <a:ext cx="378671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AnalysisBatchService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EC77D332-BBEE-804E-981F-D74EFE658C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2685"/>
          <a:stretch/>
        </p:blipFill>
        <p:spPr>
          <a:xfrm>
            <a:off x="1323698" y="536715"/>
            <a:ext cx="2377129" cy="2075605"/>
          </a:xfrm>
          <a:prstGeom prst="rect">
            <a:avLst/>
          </a:prstGeom>
        </p:spPr>
      </p:pic>
      <p:sp>
        <p:nvSpPr>
          <p:cNvPr id="14" name="Direct Access Storage 13">
            <a:extLst>
              <a:ext uri="{FF2B5EF4-FFF2-40B4-BE49-F238E27FC236}">
                <a16:creationId xmlns:a16="http://schemas.microsoft.com/office/drawing/2014/main" id="{0825A59C-E3B7-2B42-BE01-35A85233255A}"/>
              </a:ext>
            </a:extLst>
          </p:cNvPr>
          <p:cNvSpPr/>
          <p:nvPr/>
        </p:nvSpPr>
        <p:spPr>
          <a:xfrm>
            <a:off x="3762797" y="3681875"/>
            <a:ext cx="2479687" cy="695916"/>
          </a:xfrm>
          <a:prstGeom prst="flowChartMagneticDrum">
            <a:avLst/>
          </a:prstGeom>
          <a:noFill/>
          <a:ln w="444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AF352C-802D-C34B-AF1C-762F83D28B0B}"/>
              </a:ext>
            </a:extLst>
          </p:cNvPr>
          <p:cNvSpPr txBox="1"/>
          <p:nvPr/>
        </p:nvSpPr>
        <p:spPr>
          <a:xfrm>
            <a:off x="3892269" y="3699091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FFF Tusj" panose="02040802050405020203" pitchFamily="18" charset="0"/>
              </a:rPr>
              <a:t>Kafka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8521625-AC76-2047-809B-3C850FA705EC}"/>
              </a:ext>
            </a:extLst>
          </p:cNvPr>
          <p:cNvCxnSpPr>
            <a:stCxn id="11" idx="2"/>
            <a:endCxn id="14" idx="1"/>
          </p:cNvCxnSpPr>
          <p:nvPr/>
        </p:nvCxnSpPr>
        <p:spPr>
          <a:xfrm rot="16200000" flipH="1">
            <a:off x="2809758" y="3076793"/>
            <a:ext cx="830551" cy="107552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9B7D1022-E3A3-FE4B-BC25-24E4CC9BB867}"/>
              </a:ext>
            </a:extLst>
          </p:cNvPr>
          <p:cNvCxnSpPr>
            <a:cxnSpLocks/>
            <a:stCxn id="14" idx="4"/>
            <a:endCxn id="8" idx="0"/>
          </p:cNvCxnSpPr>
          <p:nvPr/>
        </p:nvCxnSpPr>
        <p:spPr>
          <a:xfrm flipV="1">
            <a:off x="6242484" y="3317855"/>
            <a:ext cx="640184" cy="711978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F337B9-458D-EA48-A36B-3E6061678E6C}"/>
              </a:ext>
            </a:extLst>
          </p:cNvPr>
          <p:cNvCxnSpPr>
            <a:cxnSpLocks/>
          </p:cNvCxnSpPr>
          <p:nvPr/>
        </p:nvCxnSpPr>
        <p:spPr>
          <a:xfrm>
            <a:off x="2512263" y="2180771"/>
            <a:ext cx="0" cy="3640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04DFC2-C582-FD4C-867E-9E122E04E1CF}"/>
              </a:ext>
            </a:extLst>
          </p:cNvPr>
          <p:cNvSpPr txBox="1"/>
          <p:nvPr/>
        </p:nvSpPr>
        <p:spPr>
          <a:xfrm>
            <a:off x="178024" y="145657"/>
            <a:ext cx="2861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FF Tusj" panose="02040802050405020203" pitchFamily="18" charset="0"/>
              </a:rPr>
              <a:t>Batch Application</a:t>
            </a:r>
          </a:p>
        </p:txBody>
      </p:sp>
    </p:spTree>
    <p:extLst>
      <p:ext uri="{BB962C8B-B14F-4D97-AF65-F5344CB8AC3E}">
        <p14:creationId xmlns:p14="http://schemas.microsoft.com/office/powerpoint/2010/main" val="40811328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4058B-1B93-5C4C-9EC0-D8A2321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770"/>
            <a:ext cx="5120640" cy="44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763CE-D59B-174A-A37E-14D4CB3E4594}"/>
              </a:ext>
            </a:extLst>
          </p:cNvPr>
          <p:cNvSpPr txBox="1"/>
          <p:nvPr/>
        </p:nvSpPr>
        <p:spPr>
          <a:xfrm>
            <a:off x="272514" y="1414159"/>
            <a:ext cx="5412444" cy="1502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5400" dirty="0"/>
              <a:t>TO </a:t>
            </a:r>
            <a:r>
              <a:rPr lang="en-US" sz="5400" dirty="0">
                <a:solidFill>
                  <a:srgbClr val="800000"/>
                </a:solidFill>
              </a:rPr>
              <a:t>BATCH</a:t>
            </a:r>
          </a:p>
          <a:p>
            <a:pPr>
              <a:lnSpc>
                <a:spcPts val="5480"/>
              </a:lnSpc>
            </a:pPr>
            <a:r>
              <a:rPr lang="en-US" sz="5400" dirty="0"/>
              <a:t>OR </a:t>
            </a:r>
            <a:r>
              <a:rPr lang="en-US" sz="5400" dirty="0">
                <a:solidFill>
                  <a:srgbClr val="800000"/>
                </a:solidFill>
              </a:rPr>
              <a:t>NOT TO BATCH</a:t>
            </a:r>
            <a:r>
              <a:rPr lang="en-US" sz="5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0963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94058B-1B93-5C4C-9EC0-D8A232120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690770"/>
            <a:ext cx="5120640" cy="4452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4763CE-D59B-174A-A37E-14D4CB3E4594}"/>
              </a:ext>
            </a:extLst>
          </p:cNvPr>
          <p:cNvSpPr txBox="1"/>
          <p:nvPr/>
        </p:nvSpPr>
        <p:spPr>
          <a:xfrm>
            <a:off x="341113" y="2172923"/>
            <a:ext cx="5465342" cy="797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5480"/>
              </a:lnSpc>
            </a:pPr>
            <a:r>
              <a:rPr lang="en-US" sz="5400" dirty="0"/>
              <a:t>WE DO NOT </a:t>
            </a:r>
            <a:r>
              <a:rPr lang="en-US" sz="5400" dirty="0">
                <a:solidFill>
                  <a:srgbClr val="800000"/>
                </a:solidFill>
              </a:rPr>
              <a:t>BATCH</a:t>
            </a:r>
            <a:r>
              <a:rPr lang="en-US" sz="5400" dirty="0"/>
              <a:t>!</a:t>
            </a:r>
            <a:endParaRPr lang="en-US" sz="54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801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8EB7718-4634-3347-995D-175FBCA968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-1473379" y="-108857"/>
            <a:ext cx="3869327" cy="3347684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56E7609-7A56-B147-9B66-9FE245AC8A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5935032" y="2411522"/>
            <a:ext cx="3869327" cy="3347684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AFA061-6A4D-A647-AE16-62C1816EC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1411606" y="-1720079"/>
            <a:ext cx="3869327" cy="334768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C53477B0-CD00-2245-A440-1D30DFA3DB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7209336" y="0"/>
            <a:ext cx="3869327" cy="3347684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0D85FB6-94A3-A84B-88C6-D45A62F7B8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2959601" y="2885259"/>
            <a:ext cx="3869327" cy="334768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6C534271-196A-1844-B2E4-6E27FFDC1E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0" y="2211977"/>
            <a:ext cx="3869327" cy="3347684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7E696686-A7F5-5448-8895-EFC5674124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481"/>
          <a:stretch/>
        </p:blipFill>
        <p:spPr>
          <a:xfrm>
            <a:off x="4486548" y="-875212"/>
            <a:ext cx="3869327" cy="33476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3BD645-39A9-9E4F-B43C-80BD74A932CF}"/>
              </a:ext>
            </a:extLst>
          </p:cNvPr>
          <p:cNvSpPr txBox="1"/>
          <p:nvPr/>
        </p:nvSpPr>
        <p:spPr>
          <a:xfrm>
            <a:off x="1741802" y="1948503"/>
            <a:ext cx="566039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/>
              <a:t>THERE ARE </a:t>
            </a:r>
            <a:r>
              <a:rPr lang="en-US" sz="4400" dirty="0">
                <a:solidFill>
                  <a:srgbClr val="800000"/>
                </a:solidFill>
              </a:rPr>
              <a:t>MANY WAYS </a:t>
            </a:r>
          </a:p>
          <a:p>
            <a:pPr>
              <a:lnSpc>
                <a:spcPts val="4480"/>
              </a:lnSpc>
            </a:pPr>
            <a:r>
              <a:rPr lang="en-US" sz="4400" dirty="0"/>
              <a:t>TO </a:t>
            </a:r>
            <a:r>
              <a:rPr lang="en-US" sz="4400" dirty="0">
                <a:solidFill>
                  <a:srgbClr val="800000"/>
                </a:solidFill>
              </a:rPr>
              <a:t>SOLVE ANY PROBLEM</a:t>
            </a:r>
          </a:p>
        </p:txBody>
      </p:sp>
    </p:spTree>
    <p:extLst>
      <p:ext uri="{BB962C8B-B14F-4D97-AF65-F5344CB8AC3E}">
        <p14:creationId xmlns:p14="http://schemas.microsoft.com/office/powerpoint/2010/main" val="14606437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C7A4E80-A6E7-7D43-BA52-75402F0999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143"/>
          <a:stretch/>
        </p:blipFill>
        <p:spPr>
          <a:xfrm>
            <a:off x="-246562" y="676003"/>
            <a:ext cx="5143500" cy="4467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C01937-26CE-4849-A6BD-104E590619DF}"/>
              </a:ext>
            </a:extLst>
          </p:cNvPr>
          <p:cNvSpPr txBox="1"/>
          <p:nvPr/>
        </p:nvSpPr>
        <p:spPr>
          <a:xfrm>
            <a:off x="3621291" y="1948502"/>
            <a:ext cx="4874989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4480"/>
              </a:lnSpc>
            </a:pPr>
            <a:r>
              <a:rPr lang="en-US" sz="4400" dirty="0"/>
              <a:t>THIS IS ABOUT </a:t>
            </a:r>
          </a:p>
          <a:p>
            <a:pPr algn="r"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MAKING TRADE OFFS</a:t>
            </a:r>
          </a:p>
        </p:txBody>
      </p:sp>
    </p:spTree>
    <p:extLst>
      <p:ext uri="{BB962C8B-B14F-4D97-AF65-F5344CB8AC3E}">
        <p14:creationId xmlns:p14="http://schemas.microsoft.com/office/powerpoint/2010/main" val="26650080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CFD439B-F3F0-9244-9870-FD694B298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 b="13751"/>
          <a:stretch/>
        </p:blipFill>
        <p:spPr>
          <a:xfrm>
            <a:off x="3916136" y="353654"/>
            <a:ext cx="5143500" cy="44361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B8B9B4-462E-AF4F-AD1C-ABDD0F602F2B}"/>
              </a:ext>
            </a:extLst>
          </p:cNvPr>
          <p:cNvSpPr txBox="1"/>
          <p:nvPr/>
        </p:nvSpPr>
        <p:spPr>
          <a:xfrm>
            <a:off x="696686" y="2187030"/>
            <a:ext cx="36123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800000"/>
                </a:solidFill>
              </a:rPr>
              <a:t>TYPES</a:t>
            </a:r>
            <a:r>
              <a:rPr lang="en-US" sz="4400" dirty="0"/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24444937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FB8488F-8358-9E4B-B00E-132D3FC07B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6190"/>
          <a:stretch/>
        </p:blipFill>
        <p:spPr>
          <a:xfrm>
            <a:off x="2628900" y="943247"/>
            <a:ext cx="3886200" cy="3257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997A04-94EA-164D-94D4-255F6139B8A8}"/>
              </a:ext>
            </a:extLst>
          </p:cNvPr>
          <p:cNvSpPr txBox="1"/>
          <p:nvPr/>
        </p:nvSpPr>
        <p:spPr>
          <a:xfrm>
            <a:off x="357051" y="943247"/>
            <a:ext cx="2828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LONG LIVED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41EA35-BC5F-6940-ADE7-562EA26E169E}"/>
              </a:ext>
            </a:extLst>
          </p:cNvPr>
          <p:cNvSpPr txBox="1"/>
          <p:nvPr/>
        </p:nvSpPr>
        <p:spPr>
          <a:xfrm>
            <a:off x="6740435" y="3317966"/>
            <a:ext cx="16033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800000"/>
                </a:solidFill>
              </a:rPr>
              <a:t>FINITE</a:t>
            </a:r>
          </a:p>
        </p:txBody>
      </p:sp>
    </p:spTree>
    <p:extLst>
      <p:ext uri="{BB962C8B-B14F-4D97-AF65-F5344CB8AC3E}">
        <p14:creationId xmlns:p14="http://schemas.microsoft.com/office/powerpoint/2010/main" val="409022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2F0A9FA-8479-A448-845B-B3ACEAFD16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b="13625"/>
          <a:stretch/>
        </p:blipFill>
        <p:spPr>
          <a:xfrm>
            <a:off x="4000500" y="530351"/>
            <a:ext cx="5143500" cy="44426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CC3A97-6E0F-0C49-AE35-7E75C99A629B}"/>
              </a:ext>
            </a:extLst>
          </p:cNvPr>
          <p:cNvSpPr txBox="1"/>
          <p:nvPr/>
        </p:nvSpPr>
        <p:spPr>
          <a:xfrm>
            <a:off x="356177" y="1145309"/>
            <a:ext cx="5172570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4400" dirty="0"/>
              <a:t>WHAT HAPPENS WHEN</a:t>
            </a:r>
          </a:p>
          <a:p>
            <a:pPr>
              <a:lnSpc>
                <a:spcPts val="4480"/>
              </a:lnSpc>
            </a:pPr>
            <a:r>
              <a:rPr lang="en-US" sz="4400" dirty="0">
                <a:solidFill>
                  <a:srgbClr val="800000"/>
                </a:solidFill>
              </a:rPr>
              <a:t>THINGS GO WRONG</a:t>
            </a:r>
            <a:r>
              <a:rPr lang="en-US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433172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659480-7070-9345-9C3A-4AF021BEC3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7672" y="-360188"/>
            <a:ext cx="6438993" cy="643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5" y="564502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</p:spTree>
    <p:extLst>
      <p:ext uri="{BB962C8B-B14F-4D97-AF65-F5344CB8AC3E}">
        <p14:creationId xmlns:p14="http://schemas.microsoft.com/office/powerpoint/2010/main" val="2867620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84D12DB9-4C54-9B4A-B259-E112B2F983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r="71548"/>
          <a:stretch/>
        </p:blipFill>
        <p:spPr>
          <a:xfrm>
            <a:off x="3788409" y="-484876"/>
            <a:ext cx="5425259" cy="55403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300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3726882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D93A28C-2012-9B40-82C8-E135769C4004}"/>
              </a:ext>
            </a:extLst>
          </p:cNvPr>
          <p:cNvSpPr txBox="1"/>
          <p:nvPr/>
        </p:nvSpPr>
        <p:spPr>
          <a:xfrm>
            <a:off x="463625" y="3574418"/>
            <a:ext cx="45047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ETL </a:t>
            </a:r>
            <a:r>
              <a:rPr lang="en-US" sz="5000" dirty="0">
                <a:solidFill>
                  <a:srgbClr val="1B2D0C"/>
                </a:solidFill>
                <a:latin typeface="Helvetica Neue Bold Condensed"/>
                <a:cs typeface="Helvetica Neue Bold Condensed"/>
              </a:rPr>
              <a:t>PROCESSING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8EDFA38-A151-9042-A55D-A6987EBAB2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rcRect b="13751"/>
          <a:stretch/>
        </p:blipFill>
        <p:spPr>
          <a:xfrm>
            <a:off x="3916136" y="235131"/>
            <a:ext cx="5143500" cy="44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45980"/>
      </p:ext>
    </p:extLst>
  </p:cSld>
  <p:clrMapOvr>
    <a:masterClrMapping/>
  </p:clrMapOvr>
</p:sld>
</file>

<file path=ppt/theme/theme1.xml><?xml version="1.0" encoding="utf-8"?>
<a:theme xmlns:a="http://schemas.openxmlformats.org/drawingml/2006/main" name="Gray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26B54D7E-84AE-C149-B99B-74BA800B8FA7}"/>
    </a:ext>
  </a:extLst>
</a:theme>
</file>

<file path=ppt/theme/theme2.xml><?xml version="1.0" encoding="utf-8"?>
<a:theme xmlns:a="http://schemas.openxmlformats.org/drawingml/2006/main" name="Green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1FB700BE-6FB7-6346-B006-1C1983C5A1FE}"/>
    </a:ext>
  </a:extLst>
</a:theme>
</file>

<file path=ppt/theme/theme3.xml><?xml version="1.0" encoding="utf-8"?>
<a:theme xmlns:a="http://schemas.openxmlformats.org/drawingml/2006/main" name="Whit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226A6FD3-56A3-604B-8532-160CC5DFB7D8}"/>
    </a:ext>
  </a:extLst>
</a:theme>
</file>

<file path=ppt/theme/theme4.xml><?xml version="1.0" encoding="utf-8"?>
<a:theme xmlns:a="http://schemas.openxmlformats.org/drawingml/2006/main" name="Blue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8611AC89-F0AE-0447-8AC3-44942A0213C2}"/>
    </a:ext>
  </a:extLst>
</a:theme>
</file>

<file path=ppt/theme/theme5.xml><?xml version="1.0" encoding="utf-8"?>
<a:theme xmlns:a="http://schemas.openxmlformats.org/drawingml/2006/main" name="Rust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6FA54574-CD42-B74C-B11C-30F2A5C8E747}"/>
    </a:ext>
  </a:extLst>
</a:theme>
</file>

<file path=ppt/theme/theme6.xml><?xml version="1.0" encoding="utf-8"?>
<a:theme xmlns:a="http://schemas.openxmlformats.org/drawingml/2006/main" name="Diagram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st">
      <a:majorFont>
        <a:latin typeface="Helvetica Neue Condensed Bold"/>
        <a:ea typeface=""/>
        <a:cs typeface=""/>
      </a:majorFont>
      <a:minorFont>
        <a:latin typeface="Helvetica Neue Condense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CB78115-AE31-F848-AB75-5D25F3AABCBD}" vid="{39F69DBF-E4E3-CB4C-B015-86023A5CD3B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7761</TotalTime>
  <Words>744</Words>
  <Application>Microsoft Macintosh PowerPoint</Application>
  <PresentationFormat>On-screen Show (16:9)</PresentationFormat>
  <Paragraphs>190</Paragraphs>
  <Slides>69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Arial</vt:lpstr>
      <vt:lpstr>Calibri</vt:lpstr>
      <vt:lpstr>FFF Tusj</vt:lpstr>
      <vt:lpstr>FFF Tusj Bold</vt:lpstr>
      <vt:lpstr>Helvetica Neue Bold Condensed</vt:lpstr>
      <vt:lpstr>Helvetica Neue Condensed Bold</vt:lpstr>
      <vt:lpstr>Menlo</vt:lpstr>
      <vt:lpstr>Gray Slide</vt:lpstr>
      <vt:lpstr>Green Slide</vt:lpstr>
      <vt:lpstr>White Slide</vt:lpstr>
      <vt:lpstr>Blue Slide</vt:lpstr>
      <vt:lpstr>RustMaster</vt:lpstr>
      <vt:lpstr>Diagram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52</cp:revision>
  <dcterms:created xsi:type="dcterms:W3CDTF">2020-02-11T16:43:40Z</dcterms:created>
  <dcterms:modified xsi:type="dcterms:W3CDTF">2020-02-23T17:53:40Z</dcterms:modified>
</cp:coreProperties>
</file>